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779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50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2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6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87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4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98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4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34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51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4D7BD-49F2-464F-B8D1-CFA426293EDB}" type="datetimeFigureOut">
              <a:rPr lang="en-US" smtClean="0"/>
              <a:t>06-Jan-23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4FD47-D199-4F25-9712-C28C7A4E64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C177DF6-D410-4D70-AEFA-6ED8D6E015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610528"/>
              </p:ext>
            </p:extLst>
          </p:nvPr>
        </p:nvGraphicFramePr>
        <p:xfrm>
          <a:off x="431321" y="865823"/>
          <a:ext cx="8283676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9562">
                  <a:extLst>
                    <a:ext uri="{9D8B030D-6E8A-4147-A177-3AD203B41FA5}">
                      <a16:colId xmlns:a16="http://schemas.microsoft.com/office/drawing/2014/main" val="4013607528"/>
                    </a:ext>
                  </a:extLst>
                </a:gridCol>
                <a:gridCol w="2337759">
                  <a:extLst>
                    <a:ext uri="{9D8B030D-6E8A-4147-A177-3AD203B41FA5}">
                      <a16:colId xmlns:a16="http://schemas.microsoft.com/office/drawing/2014/main" val="4124057024"/>
                    </a:ext>
                  </a:extLst>
                </a:gridCol>
                <a:gridCol w="664233">
                  <a:extLst>
                    <a:ext uri="{9D8B030D-6E8A-4147-A177-3AD203B41FA5}">
                      <a16:colId xmlns:a16="http://schemas.microsoft.com/office/drawing/2014/main" val="2722457734"/>
                    </a:ext>
                  </a:extLst>
                </a:gridCol>
                <a:gridCol w="1466491">
                  <a:extLst>
                    <a:ext uri="{9D8B030D-6E8A-4147-A177-3AD203B41FA5}">
                      <a16:colId xmlns:a16="http://schemas.microsoft.com/office/drawing/2014/main" val="1128026431"/>
                    </a:ext>
                  </a:extLst>
                </a:gridCol>
                <a:gridCol w="3435631">
                  <a:extLst>
                    <a:ext uri="{9D8B030D-6E8A-4147-A177-3AD203B41FA5}">
                      <a16:colId xmlns:a16="http://schemas.microsoft.com/office/drawing/2014/main" val="2238535105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Effekte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/>
                        <a:t>Aquakultur</a:t>
                      </a:r>
                      <a:r>
                        <a:rPr lang="en-US" b="1" dirty="0"/>
                        <a:t> von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Erläuterungen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759348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Fisch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Makroalgen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5260172"/>
                  </a:ext>
                </a:extLst>
              </a:tr>
              <a:tr h="360000">
                <a:tc rowSpan="6"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Meer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Nährstofffracht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Algenernte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entzieht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Nährstoffe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24953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Sauerstoffgehalt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Algenkultur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produzieren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netto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O2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71861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Versauerung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Algenkultur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alkanisiert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4764926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CO2-</a:t>
                      </a:r>
                      <a:r>
                        <a:rPr lang="en-US" dirty="0" err="1"/>
                        <a:t>Gehalte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Algen</a:t>
                      </a:r>
                      <a:r>
                        <a:rPr lang="en-US" sz="1600" dirty="0"/>
                        <a:t> “</a:t>
                      </a:r>
                      <a:r>
                        <a:rPr lang="en-US" sz="1600" dirty="0" err="1"/>
                        <a:t>versenken</a:t>
                      </a:r>
                      <a:r>
                        <a:rPr lang="en-US" sz="1600" dirty="0"/>
                        <a:t>” CO2 </a:t>
                      </a:r>
                      <a:r>
                        <a:rPr lang="en-US" sz="1600" dirty="0" err="1"/>
                        <a:t>als</a:t>
                      </a:r>
                      <a:r>
                        <a:rPr lang="en-US" sz="1600" dirty="0"/>
                        <a:t> Fucoidan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5974254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Biodiversität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erhöhen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Artenzahl</a:t>
                      </a:r>
                      <a:r>
                        <a:rPr lang="en-US" sz="1600" dirty="0"/>
                        <a:t> und </a:t>
                      </a:r>
                      <a:r>
                        <a:rPr lang="en-US" sz="1600" dirty="0" err="1"/>
                        <a:t>Diversität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41085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Antibiotikagehalt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270024"/>
                  </a:ext>
                </a:extLst>
              </a:tr>
              <a:tr h="360000"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Land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Kunstdünger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Gülle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Algenbiomasse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als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Düngung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87993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Soja</a:t>
                      </a:r>
                      <a:r>
                        <a:rPr lang="en-US" dirty="0"/>
                        <a:t> für </a:t>
                      </a:r>
                      <a:r>
                        <a:rPr lang="en-US" dirty="0" err="1"/>
                        <a:t>Tierfutter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Algenbiomasse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zu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Futterpelets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03548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Mais</a:t>
                      </a:r>
                      <a:r>
                        <a:rPr lang="en-US" dirty="0"/>
                        <a:t> für Biogas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Algenbiomasse</a:t>
                      </a:r>
                      <a:r>
                        <a:rPr lang="en-US" sz="1600" dirty="0"/>
                        <a:t> für Biogas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4512607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Bäume</a:t>
                      </a:r>
                      <a:r>
                        <a:rPr lang="en-US" dirty="0"/>
                        <a:t> für </a:t>
                      </a:r>
                      <a:r>
                        <a:rPr lang="en-US" dirty="0" err="1"/>
                        <a:t>Heizpellets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Getr</a:t>
                      </a:r>
                      <a:r>
                        <a:rPr lang="en-US" sz="1600" dirty="0"/>
                        <a:t>. </a:t>
                      </a:r>
                      <a:r>
                        <a:rPr lang="en-US" sz="1600" dirty="0" err="1"/>
                        <a:t>Algenbiomasse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zu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Heizpellets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974280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Raps für Biofuel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Algenbiomasse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zu</a:t>
                      </a:r>
                      <a:r>
                        <a:rPr lang="en-US" sz="1600" dirty="0"/>
                        <a:t> Biofuel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732820"/>
                  </a:ext>
                </a:extLst>
              </a:tr>
            </a:tbl>
          </a:graphicData>
        </a:graphic>
      </p:graphicFrame>
      <p:sp>
        <p:nvSpPr>
          <p:cNvPr id="5" name="Arrow: Up 4">
            <a:extLst>
              <a:ext uri="{FF2B5EF4-FFF2-40B4-BE49-F238E27FC236}">
                <a16:creationId xmlns:a16="http://schemas.microsoft.com/office/drawing/2014/main" id="{D2365CB4-C8A8-4165-83E8-DDDDE9F9DB6D}"/>
              </a:ext>
            </a:extLst>
          </p:cNvPr>
          <p:cNvSpPr/>
          <p:nvPr/>
        </p:nvSpPr>
        <p:spPr>
          <a:xfrm flipV="1">
            <a:off x="4580628" y="1619782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548EB2CB-C68B-4EF2-84A8-D4D631D30BE7}"/>
              </a:ext>
            </a:extLst>
          </p:cNvPr>
          <p:cNvSpPr/>
          <p:nvPr/>
        </p:nvSpPr>
        <p:spPr>
          <a:xfrm>
            <a:off x="3217547" y="1616248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50335FB5-ADEF-4EA1-9AE4-DC43A86ADCE6}"/>
              </a:ext>
            </a:extLst>
          </p:cNvPr>
          <p:cNvSpPr/>
          <p:nvPr/>
        </p:nvSpPr>
        <p:spPr>
          <a:xfrm>
            <a:off x="3211714" y="3460770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Up 16">
            <a:extLst>
              <a:ext uri="{FF2B5EF4-FFF2-40B4-BE49-F238E27FC236}">
                <a16:creationId xmlns:a16="http://schemas.microsoft.com/office/drawing/2014/main" id="{A91EF14E-7895-4D4B-AF2F-70111DFF55ED}"/>
              </a:ext>
            </a:extLst>
          </p:cNvPr>
          <p:cNvSpPr/>
          <p:nvPr/>
        </p:nvSpPr>
        <p:spPr>
          <a:xfrm>
            <a:off x="4580628" y="1981378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D58D6A39-1DA1-4087-9DE6-1D5512595E3A}"/>
              </a:ext>
            </a:extLst>
          </p:cNvPr>
          <p:cNvSpPr/>
          <p:nvPr/>
        </p:nvSpPr>
        <p:spPr>
          <a:xfrm flipV="1">
            <a:off x="3217547" y="1981378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96C2C5E4-F307-4464-BCC2-2F4358B950F5}"/>
              </a:ext>
            </a:extLst>
          </p:cNvPr>
          <p:cNvSpPr/>
          <p:nvPr/>
        </p:nvSpPr>
        <p:spPr>
          <a:xfrm flipV="1">
            <a:off x="4580628" y="2729445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Up 19">
            <a:extLst>
              <a:ext uri="{FF2B5EF4-FFF2-40B4-BE49-F238E27FC236}">
                <a16:creationId xmlns:a16="http://schemas.microsoft.com/office/drawing/2014/main" id="{4A161D27-E38C-4D87-86BF-8A43DE25A717}"/>
              </a:ext>
            </a:extLst>
          </p:cNvPr>
          <p:cNvSpPr/>
          <p:nvPr/>
        </p:nvSpPr>
        <p:spPr>
          <a:xfrm>
            <a:off x="3217547" y="2728039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Up 20">
            <a:extLst>
              <a:ext uri="{FF2B5EF4-FFF2-40B4-BE49-F238E27FC236}">
                <a16:creationId xmlns:a16="http://schemas.microsoft.com/office/drawing/2014/main" id="{EC346199-6E9C-413D-BFDE-66A34EDC8861}"/>
              </a:ext>
            </a:extLst>
          </p:cNvPr>
          <p:cNvSpPr/>
          <p:nvPr/>
        </p:nvSpPr>
        <p:spPr>
          <a:xfrm>
            <a:off x="4580628" y="3112892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BFD94ECD-699B-405B-8D4E-23B6470B62C6}"/>
              </a:ext>
            </a:extLst>
          </p:cNvPr>
          <p:cNvSpPr/>
          <p:nvPr/>
        </p:nvSpPr>
        <p:spPr>
          <a:xfrm flipV="1">
            <a:off x="3211714" y="3112892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CB06175E-4332-4A6C-A99A-988C2B50C19E}"/>
              </a:ext>
            </a:extLst>
          </p:cNvPr>
          <p:cNvSpPr/>
          <p:nvPr/>
        </p:nvSpPr>
        <p:spPr>
          <a:xfrm flipV="1">
            <a:off x="4580628" y="3815351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870951E1-B940-479A-A9AA-E1BAEFDCE323}"/>
              </a:ext>
            </a:extLst>
          </p:cNvPr>
          <p:cNvSpPr/>
          <p:nvPr/>
        </p:nvSpPr>
        <p:spPr>
          <a:xfrm flipV="1">
            <a:off x="4580628" y="4185072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5599E074-06C6-48ED-9886-5E2EDDB47FC7}"/>
              </a:ext>
            </a:extLst>
          </p:cNvPr>
          <p:cNvSpPr/>
          <p:nvPr/>
        </p:nvSpPr>
        <p:spPr>
          <a:xfrm flipV="1">
            <a:off x="4580628" y="4554793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Up 27">
            <a:extLst>
              <a:ext uri="{FF2B5EF4-FFF2-40B4-BE49-F238E27FC236}">
                <a16:creationId xmlns:a16="http://schemas.microsoft.com/office/drawing/2014/main" id="{8493F733-BAEC-4AB1-8827-F4674B7663FC}"/>
              </a:ext>
            </a:extLst>
          </p:cNvPr>
          <p:cNvSpPr/>
          <p:nvPr/>
        </p:nvSpPr>
        <p:spPr>
          <a:xfrm flipV="1">
            <a:off x="4580628" y="4937301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Up 28">
            <a:extLst>
              <a:ext uri="{FF2B5EF4-FFF2-40B4-BE49-F238E27FC236}">
                <a16:creationId xmlns:a16="http://schemas.microsoft.com/office/drawing/2014/main" id="{20B3CF5F-F23E-40DE-B559-8B5FDBB7D0BE}"/>
              </a:ext>
            </a:extLst>
          </p:cNvPr>
          <p:cNvSpPr/>
          <p:nvPr/>
        </p:nvSpPr>
        <p:spPr>
          <a:xfrm flipV="1">
            <a:off x="4580628" y="5332703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Up 29">
            <a:extLst>
              <a:ext uri="{FF2B5EF4-FFF2-40B4-BE49-F238E27FC236}">
                <a16:creationId xmlns:a16="http://schemas.microsoft.com/office/drawing/2014/main" id="{4B69CC81-E6A6-4536-8CDB-1975DC9A85DE}"/>
              </a:ext>
            </a:extLst>
          </p:cNvPr>
          <p:cNvSpPr/>
          <p:nvPr/>
        </p:nvSpPr>
        <p:spPr>
          <a:xfrm>
            <a:off x="3211714" y="2362909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Up 30">
            <a:extLst>
              <a:ext uri="{FF2B5EF4-FFF2-40B4-BE49-F238E27FC236}">
                <a16:creationId xmlns:a16="http://schemas.microsoft.com/office/drawing/2014/main" id="{BFD69282-BBAF-4791-A2AD-83D6EE43E5A2}"/>
              </a:ext>
            </a:extLst>
          </p:cNvPr>
          <p:cNvSpPr/>
          <p:nvPr/>
        </p:nvSpPr>
        <p:spPr>
          <a:xfrm flipV="1">
            <a:off x="4580628" y="2376780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Up 23">
            <a:extLst>
              <a:ext uri="{FF2B5EF4-FFF2-40B4-BE49-F238E27FC236}">
                <a16:creationId xmlns:a16="http://schemas.microsoft.com/office/drawing/2014/main" id="{64F4D1EE-533E-4EE5-8EB1-EA03A0E3EBD9}"/>
              </a:ext>
            </a:extLst>
          </p:cNvPr>
          <p:cNvSpPr/>
          <p:nvPr/>
        </p:nvSpPr>
        <p:spPr>
          <a:xfrm rot="5400000">
            <a:off x="937109" y="5997889"/>
            <a:ext cx="307648" cy="288000"/>
          </a:xfrm>
          <a:prstGeom prst="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Up 24">
            <a:extLst>
              <a:ext uri="{FF2B5EF4-FFF2-40B4-BE49-F238E27FC236}">
                <a16:creationId xmlns:a16="http://schemas.microsoft.com/office/drawing/2014/main" id="{D8ABC930-90BF-40CC-B611-A73973011760}"/>
              </a:ext>
            </a:extLst>
          </p:cNvPr>
          <p:cNvSpPr/>
          <p:nvPr/>
        </p:nvSpPr>
        <p:spPr>
          <a:xfrm rot="16200000" flipV="1">
            <a:off x="4888276" y="5992177"/>
            <a:ext cx="307648" cy="288000"/>
          </a:xfrm>
          <a:prstGeom prst="up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9321EC-92E2-4BF3-B269-66418FF756C8}"/>
              </a:ext>
            </a:extLst>
          </p:cNvPr>
          <p:cNvSpPr txBox="1"/>
          <p:nvPr/>
        </p:nvSpPr>
        <p:spPr>
          <a:xfrm>
            <a:off x="1234933" y="5920669"/>
            <a:ext cx="1764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umweltschädlich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FBB2E3-191A-4AD7-BA59-BD0D7DAAF493}"/>
              </a:ext>
            </a:extLst>
          </p:cNvPr>
          <p:cNvSpPr txBox="1"/>
          <p:nvPr/>
        </p:nvSpPr>
        <p:spPr>
          <a:xfrm>
            <a:off x="5186100" y="5920669"/>
            <a:ext cx="1851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00B050"/>
                </a:solidFill>
              </a:rPr>
              <a:t>umweltfreundlich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661B6D-279C-4789-86DA-55B58FDD1FB3}"/>
              </a:ext>
            </a:extLst>
          </p:cNvPr>
          <p:cNvSpPr txBox="1"/>
          <p:nvPr/>
        </p:nvSpPr>
        <p:spPr>
          <a:xfrm>
            <a:off x="1104291" y="170438"/>
            <a:ext cx="6952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Algenaquakultur</a:t>
            </a:r>
            <a:r>
              <a:rPr lang="en-US" sz="2400" dirty="0"/>
              <a:t> </a:t>
            </a:r>
            <a:r>
              <a:rPr lang="en-US" sz="2400" dirty="0" err="1"/>
              <a:t>ist</a:t>
            </a:r>
            <a:r>
              <a:rPr lang="en-US" sz="2400" dirty="0"/>
              <a:t> das </a:t>
            </a:r>
            <a:r>
              <a:rPr lang="en-US" sz="2400" dirty="0" err="1"/>
              <a:t>Gegenteil</a:t>
            </a:r>
            <a:r>
              <a:rPr lang="en-US" sz="2400" dirty="0"/>
              <a:t> von </a:t>
            </a:r>
            <a:r>
              <a:rPr lang="en-US" sz="2400" dirty="0" err="1"/>
              <a:t>Fischaquakultur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2846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75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Wahl, Martin</dc:creator>
  <cp:lastModifiedBy>Wahl, Martin</cp:lastModifiedBy>
  <cp:revision>5</cp:revision>
  <dcterms:created xsi:type="dcterms:W3CDTF">2022-01-14T08:13:37Z</dcterms:created>
  <dcterms:modified xsi:type="dcterms:W3CDTF">2023-01-06T11:20:47Z</dcterms:modified>
</cp:coreProperties>
</file>