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95" r:id="rId2"/>
    <p:sldId id="396" r:id="rId3"/>
    <p:sldId id="397" r:id="rId4"/>
    <p:sldId id="398" r:id="rId5"/>
    <p:sldId id="399" r:id="rId6"/>
    <p:sldId id="400" r:id="rId7"/>
    <p:sldId id="401" r:id="rId8"/>
    <p:sldId id="405" r:id="rId9"/>
    <p:sldId id="402" r:id="rId10"/>
    <p:sldId id="404" r:id="rId11"/>
    <p:sldId id="403" r:id="rId12"/>
    <p:sldId id="376" r:id="rId13"/>
    <p:sldId id="406" r:id="rId14"/>
    <p:sldId id="407" r:id="rId15"/>
    <p:sldId id="408" r:id="rId16"/>
    <p:sldId id="414" r:id="rId17"/>
    <p:sldId id="415" r:id="rId18"/>
    <p:sldId id="416" r:id="rId19"/>
    <p:sldId id="4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CCFF"/>
    <a:srgbClr val="FF99CC"/>
    <a:srgbClr val="FF6699"/>
    <a:srgbClr val="FF33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84" d="100"/>
          <a:sy n="84" d="100"/>
        </p:scale>
        <p:origin x="4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9C5C63-82EB-4F18-BB72-1EF26C66F134}" type="datetimeFigureOut">
              <a:rPr lang="en-US" smtClean="0"/>
              <a:t>4/28/2022</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8046E9-0CAE-44E7-B770-CBC46F6B9122}" type="slidenum">
              <a:rPr lang="en-US" smtClean="0"/>
              <a:t>‹Nr.›</a:t>
            </a:fld>
            <a:endParaRPr lang="en-US"/>
          </a:p>
        </p:txBody>
      </p:sp>
    </p:spTree>
    <p:extLst>
      <p:ext uri="{BB962C8B-B14F-4D97-AF65-F5344CB8AC3E}">
        <p14:creationId xmlns:p14="http://schemas.microsoft.com/office/powerpoint/2010/main" val="4059880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9E947-8290-4AF0-BBEB-32F820D66EFC}" type="datetimeFigureOut">
              <a:rPr lang="en-US" smtClean="0"/>
              <a:t>4/28/2022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0A970-FCBA-4E7D-B7DF-838C8D977F37}" type="slidenum">
              <a:rPr lang="en-US" smtClean="0"/>
              <a:t>‹Nr.›</a:t>
            </a:fld>
            <a:endParaRPr lang="en-US"/>
          </a:p>
        </p:txBody>
      </p:sp>
    </p:spTree>
    <p:extLst>
      <p:ext uri="{BB962C8B-B14F-4D97-AF65-F5344CB8AC3E}">
        <p14:creationId xmlns:p14="http://schemas.microsoft.com/office/powerpoint/2010/main" val="20406652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9E82DD56-1426-49C6-BA4A-6EB0F3A8363C}" type="datetime1">
              <a:rPr lang="en-US" smtClean="0"/>
              <a:t>4/28/2022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225818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320DE94-9ED0-47DC-BBD9-C5B56067F495}" type="datetime1">
              <a:rPr lang="en-US" smtClean="0"/>
              <a:t>4/28/2022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26042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6CD75CF6-04CF-4671-86AC-CB7D8C73775A}" type="datetime1">
              <a:rPr lang="en-US" smtClean="0"/>
              <a:t>4/28/2022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219676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22ABA27-91AB-4762-BA6E-7D11B0E32E83}" type="datetime1">
              <a:rPr lang="en-US" smtClean="0"/>
              <a:t>4/28/2022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3303361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1F45248-7456-4589-A414-00150ABE1C4C}" type="datetime1">
              <a:rPr lang="en-US" smtClean="0"/>
              <a:t>4/28/2022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39673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C40E73D9-8074-468F-87BC-27F80325F4EB}" type="datetime1">
              <a:rPr lang="en-US" smtClean="0"/>
              <a:t>4/28/2022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58673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386F5A57-EA68-4C63-B197-7597B73927B9}" type="datetime1">
              <a:rPr lang="en-US" smtClean="0"/>
              <a:t>4/28/2022</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336582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24F17A01-85C0-4E2F-87A2-20870F66CEA9}" type="datetime1">
              <a:rPr lang="en-US" smtClean="0"/>
              <a:t>4/28/2022</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310663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5BB662-2EB0-49A2-B5D6-34FA3BB05BE1}" type="datetime1">
              <a:rPr lang="en-US" smtClean="0"/>
              <a:t>4/28/2022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194035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C504DDA-CBC2-4131-A99D-2416FCAF5B6E}" type="datetime1">
              <a:rPr lang="en-US" smtClean="0"/>
              <a:t>4/28/2022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214194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82B43FFD-3B3E-45C7-B6D5-CF8BDC2FAA1B}" type="datetime1">
              <a:rPr lang="en-US" smtClean="0"/>
              <a:t>4/28/2022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A94C604-7475-4860-A921-C00D8903183E}" type="slidenum">
              <a:rPr lang="en-US" smtClean="0"/>
              <a:t>‹Nr.›</a:t>
            </a:fld>
            <a:endParaRPr lang="en-US"/>
          </a:p>
        </p:txBody>
      </p:sp>
    </p:spTree>
    <p:extLst>
      <p:ext uri="{BB962C8B-B14F-4D97-AF65-F5344CB8AC3E}">
        <p14:creationId xmlns:p14="http://schemas.microsoft.com/office/powerpoint/2010/main" val="3143763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10847-BA52-439B-B690-05197459EEAA}" type="datetime1">
              <a:rPr lang="en-US" smtClean="0"/>
              <a:t>4/28/2022</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4C604-7475-4860-A921-C00D8903183E}" type="slidenum">
              <a:rPr lang="en-US" smtClean="0"/>
              <a:t>‹Nr.›</a:t>
            </a:fld>
            <a:endParaRPr lang="en-US"/>
          </a:p>
        </p:txBody>
      </p:sp>
    </p:spTree>
    <p:extLst>
      <p:ext uri="{BB962C8B-B14F-4D97-AF65-F5344CB8AC3E}">
        <p14:creationId xmlns:p14="http://schemas.microsoft.com/office/powerpoint/2010/main" val="2912149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urimages.com/fr/reportages/metier/exploitation-des-algues-au-senegal-frx1addedac7110000000001512.ht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naturimages.com/fr/reportages/metier/exploitation-des-algues-au-senegal-frx1addedac7110000000001512.htm"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osenvironnement.typepad.com/photos/ngaparou_seaweed_processi/index.html"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osenvironnement.typepad.com/photos/ngaparou_seaweed_processi/index.html"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meerwissen.org/partnership-projects/climalg-s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hBxgu67IsSH50BKAK3Lg7v_styoTx3lh/view?usp=sharing" TargetMode="External"/><Relationship Id="rId2" Type="http://schemas.openxmlformats.org/officeDocument/2006/relationships/hyperlink" Target="https://news.algaeworld.org/2016/02/teach-a-man-to-farm-seaweed-hell-eat-even-if-fisheries-collapse/" TargetMode="External"/><Relationship Id="rId1" Type="http://schemas.openxmlformats.org/officeDocument/2006/relationships/slideLayout" Target="../slideLayouts/slideLayout7.xml"/><Relationship Id="rId4" Type="http://schemas.openxmlformats.org/officeDocument/2006/relationships/hyperlink" Target="https://seagrant.uconn.edu/wp-content/uploads/sites/1985/2020/01/Seaweed-Hazards-Guide_Jan2020_accessible.pdf"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researchgate.net/publication/314079249_African_Journal_of_Food_Science_Nutritional_composition_of_Meristotheca_senegalense_Rhodophyta_A_new_nutrient_sourc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eerwissen.org/partnership-projects/climalg-sn"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www.export-forum.com/africa/fr/senegal_algues_marines-1.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export-forum.com/africa/fr/senegal_algues_marines-1.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export-forum.com/africa/fr/senegal_algues_marines-1.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export-forum.com/africa/fr/senegal_algues_marines-1.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export-forum.com/africa/fr/senegal_algues_marines-1.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www.export-forum.com/africa/fr/senegal_algues_marines.ht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aturimages.com/fr/reportages/metier/exploitation-des-algues-au-senegal-frx1addedac7110000000001512.ht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195942" y="137975"/>
            <a:ext cx="11260183" cy="3010174"/>
          </a:xfrm>
          <a:prstGeom prst="roundRect">
            <a:avLst/>
          </a:prstGeom>
          <a:solidFill>
            <a:srgbClr val="5B9BD5"/>
          </a:solidFill>
          <a:ln w="12700" cap="flat" cmpd="sng" algn="ctr">
            <a:solidFill>
              <a:srgbClr val="5B9BD5"/>
            </a:solidFill>
            <a:prstDash val="solid"/>
            <a:miter lim="800000"/>
          </a:ln>
          <a:effectLst/>
          <a:scene3d>
            <a:camera prst="orthographicFront"/>
            <a:lightRig rig="threePt" dir="t"/>
          </a:scene3d>
          <a:sp3d>
            <a:bevelT w="152400" h="50800" prst="softRound"/>
          </a:sp3d>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lvl="0" algn="ctr">
              <a:defRPr/>
            </a:pPr>
            <a:r>
              <a:rPr kumimoji="0" lang="fr-SN" sz="66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Senegal</a:t>
            </a:r>
            <a:r>
              <a:rPr kumimoji="0" lang="fr-SN" sz="66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SN" sz="66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seaweed</a:t>
            </a:r>
            <a:r>
              <a:rPr lang="fr-SN" sz="6600" i="1" dirty="0">
                <a:solidFill>
                  <a:prstClr val="black"/>
                </a:solidFill>
                <a:latin typeface="Times New Roman" panose="02020603050405020304" pitchFamily="18" charset="0"/>
                <a:ea typeface="Times New Roman" panose="02020603050405020304" pitchFamily="18" charset="0"/>
              </a:rPr>
              <a:t> </a:t>
            </a:r>
            <a:r>
              <a:rPr lang="fr-SN" sz="6600" i="1" dirty="0" err="1">
                <a:solidFill>
                  <a:prstClr val="black"/>
                </a:solidFill>
                <a:latin typeface="Times New Roman" panose="02020603050405020304" pitchFamily="18" charset="0"/>
                <a:ea typeface="Times New Roman" panose="02020603050405020304" pitchFamily="18" charset="0"/>
              </a:rPr>
              <a:t>especiallyMeristotheca</a:t>
            </a:r>
            <a:r>
              <a:rPr lang="fr-SN" sz="6600" i="1" dirty="0">
                <a:solidFill>
                  <a:prstClr val="black"/>
                </a:solidFill>
                <a:latin typeface="Times New Roman" panose="02020603050405020304" pitchFamily="18" charset="0"/>
                <a:ea typeface="Times New Roman" panose="02020603050405020304" pitchFamily="18" charset="0"/>
              </a:rPr>
              <a:t> </a:t>
            </a:r>
            <a:r>
              <a:rPr kumimoji="0" lang="fr-SN" sz="66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senegalensis</a:t>
            </a:r>
            <a:endParaRPr kumimoji="0" lang="en-US" sz="6600" b="0" i="1"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Rectangle à coins arrondis 6"/>
          <p:cNvSpPr/>
          <p:nvPr/>
        </p:nvSpPr>
        <p:spPr>
          <a:xfrm>
            <a:off x="2405046" y="3567742"/>
            <a:ext cx="7259989" cy="2571800"/>
          </a:xfrm>
          <a:prstGeom prst="roundRect">
            <a:avLst/>
          </a:prstGeom>
          <a:solidFill>
            <a:srgbClr val="FF66CC"/>
          </a:solidFill>
          <a:ln w="12700" cap="flat" cmpd="sng" algn="ctr">
            <a:solidFill>
              <a:srgbClr val="FF66CC"/>
            </a:solidFill>
            <a:prstDash val="solid"/>
            <a:miter lim="800000"/>
          </a:ln>
          <a:effectLst/>
          <a:scene3d>
            <a:camera prst="orthographicFront"/>
            <a:lightRig rig="threePt" dir="t"/>
          </a:scene3d>
          <a:sp3d>
            <a:bevelT w="152400" h="50800" prst="softRound"/>
          </a:sp3d>
        </p:spPr>
        <p:txBody>
          <a:bodyPr wrap="square" rtlCol="0" anchor="ctr">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fr-SN" sz="6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mn-cs"/>
              </a:rPr>
              <a:t>View</a:t>
            </a:r>
            <a:r>
              <a:rPr kumimoji="0" lang="fr-SN" sz="6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of exploitation </a:t>
            </a:r>
            <a:endParaRPr kumimoji="0" lang="en-US" sz="6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fr-SN"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Image 7"/>
          <p:cNvPicPr>
            <a:picLocks noChangeAspect="1"/>
          </p:cNvPicPr>
          <p:nvPr/>
        </p:nvPicPr>
        <p:blipFill>
          <a:blip r:embed="rId2"/>
          <a:stretch>
            <a:fillRect/>
          </a:stretch>
        </p:blipFill>
        <p:spPr>
          <a:xfrm>
            <a:off x="9940834" y="4632959"/>
            <a:ext cx="2251166" cy="2251166"/>
          </a:xfrm>
          <a:prstGeom prst="rect">
            <a:avLst/>
          </a:prstGeom>
        </p:spPr>
      </p:pic>
      <p:sp>
        <p:nvSpPr>
          <p:cNvPr id="2" name="Espace réservé du numéro de diapositive 1"/>
          <p:cNvSpPr>
            <a:spLocks noGrp="1"/>
          </p:cNvSpPr>
          <p:nvPr>
            <p:ph type="sldNum" sz="quarter" idx="12"/>
          </p:nvPr>
        </p:nvSpPr>
        <p:spPr/>
        <p:txBody>
          <a:bodyPr/>
          <a:lstStyle/>
          <a:p>
            <a:fld id="{7A94C604-7475-4860-A921-C00D8903183E}" type="slidenum">
              <a:rPr lang="en-US" smtClean="0"/>
              <a:t>1</a:t>
            </a:fld>
            <a:endParaRPr lang="en-US"/>
          </a:p>
        </p:txBody>
      </p:sp>
      <p:sp>
        <p:nvSpPr>
          <p:cNvPr id="3" name="Textfeld 2"/>
          <p:cNvSpPr txBox="1"/>
          <p:nvPr/>
        </p:nvSpPr>
        <p:spPr>
          <a:xfrm>
            <a:off x="103576" y="6402705"/>
            <a:ext cx="4885953" cy="369332"/>
          </a:xfrm>
          <a:prstGeom prst="rect">
            <a:avLst/>
          </a:prstGeom>
          <a:noFill/>
        </p:spPr>
        <p:txBody>
          <a:bodyPr wrap="none" rtlCol="0">
            <a:spAutoFit/>
          </a:bodyPr>
          <a:lstStyle/>
          <a:p>
            <a:r>
              <a:rPr lang="de-DE" dirty="0" smtClean="0"/>
              <a:t>Ndeye Coumba Bousso, </a:t>
            </a:r>
            <a:r>
              <a:rPr lang="de-DE" dirty="0" err="1" smtClean="0"/>
              <a:t>PhD</a:t>
            </a:r>
            <a:r>
              <a:rPr lang="de-DE" dirty="0" smtClean="0"/>
              <a:t> </a:t>
            </a:r>
            <a:r>
              <a:rPr lang="en-DE" dirty="0" smtClean="0"/>
              <a:t>–</a:t>
            </a:r>
            <a:r>
              <a:rPr lang="de-DE" dirty="0" err="1" smtClean="0"/>
              <a:t>student</a:t>
            </a:r>
            <a:r>
              <a:rPr lang="de-DE" dirty="0" smtClean="0"/>
              <a:t>, 28.04.2022</a:t>
            </a:r>
            <a:endParaRPr lang="en-GB" dirty="0"/>
          </a:p>
        </p:txBody>
      </p:sp>
    </p:spTree>
    <p:extLst>
      <p:ext uri="{BB962C8B-B14F-4D97-AF65-F5344CB8AC3E}">
        <p14:creationId xmlns:p14="http://schemas.microsoft.com/office/powerpoint/2010/main" val="1069277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a7vwsqs7hXX9e_TODxbXZdx-1lO5qZ3urasJtPAsKxhOVAJTComJ9Bc9ltB6-sa3w2kaCBrE3sXJQeosEXUNG2gKQeCllg2YedKm_RO-_79RVFBcVDKkyQRlht8GIAhwT5-oph4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8033657" cy="4889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052201"/>
            <a:ext cx="6096000" cy="646331"/>
          </a:xfrm>
          <a:prstGeom prst="rect">
            <a:avLst/>
          </a:prstGeom>
        </p:spPr>
        <p:txBody>
          <a:bodyPr>
            <a:spAutoFit/>
          </a:bodyPr>
          <a:lstStyle/>
          <a:p>
            <a:r>
              <a:rPr lang="fr-FR" dirty="0"/>
              <a:t>Récolte des algues. Photo: Patrick PETIT JEAN. </a:t>
            </a:r>
            <a:r>
              <a:rPr lang="fr-FR" dirty="0" err="1"/>
              <a:t>Naturimages</a:t>
            </a:r>
            <a:r>
              <a:rPr lang="fr-FR" dirty="0"/>
              <a:t>. </a:t>
            </a:r>
          </a:p>
          <a:p>
            <a:endParaRPr lang="en-US" dirty="0"/>
          </a:p>
        </p:txBody>
      </p:sp>
      <p:sp>
        <p:nvSpPr>
          <p:cNvPr id="3" name="Rectangle 2"/>
          <p:cNvSpPr/>
          <p:nvPr/>
        </p:nvSpPr>
        <p:spPr>
          <a:xfrm>
            <a:off x="-2" y="5347425"/>
            <a:ext cx="8033657" cy="584775"/>
          </a:xfrm>
          <a:prstGeom prst="rect">
            <a:avLst/>
          </a:prstGeom>
        </p:spPr>
        <p:txBody>
          <a:bodyPr wrap="square">
            <a:spAutoFit/>
          </a:bodyPr>
          <a:lstStyle/>
          <a:p>
            <a:pPr algn="just"/>
            <a:r>
              <a:rPr lang="fr-FR" sz="1600" dirty="0">
                <a:solidFill>
                  <a:srgbClr val="000000"/>
                </a:solidFill>
                <a:latin typeface="Times New Roman" panose="02020603050405020304" pitchFamily="18" charset="0"/>
              </a:rPr>
              <a:t>« Cette image montre des ouvriers qui étalent des algues sur des bâches afin d'y être séchées naturellement au soleil. » </a:t>
            </a:r>
            <a:endParaRPr lang="fr-FR" sz="1600" dirty="0"/>
          </a:p>
        </p:txBody>
      </p:sp>
      <p:sp>
        <p:nvSpPr>
          <p:cNvPr id="5" name="Rectangle 4"/>
          <p:cNvSpPr/>
          <p:nvPr/>
        </p:nvSpPr>
        <p:spPr>
          <a:xfrm>
            <a:off x="0" y="6027003"/>
            <a:ext cx="5812971" cy="830997"/>
          </a:xfrm>
          <a:prstGeom prst="rect">
            <a:avLst/>
          </a:prstGeom>
        </p:spPr>
        <p:txBody>
          <a:bodyPr wrap="square">
            <a:spAutoFit/>
          </a:bodyPr>
          <a:lstStyle/>
          <a:p>
            <a:r>
              <a:rPr lang="fr-FR" sz="1200" dirty="0" smtClean="0">
                <a:solidFill>
                  <a:srgbClr val="000000"/>
                </a:solidFill>
                <a:latin typeface="Times New Roman" panose="02020603050405020304" pitchFamily="18" charset="0"/>
              </a:rPr>
              <a:t>Patrick </a:t>
            </a:r>
            <a:r>
              <a:rPr lang="fr-FR" sz="1200" dirty="0">
                <a:solidFill>
                  <a:srgbClr val="000000"/>
                </a:solidFill>
                <a:latin typeface="Times New Roman" panose="02020603050405020304" pitchFamily="18" charset="0"/>
              </a:rPr>
              <a:t>Petit Jean, </a:t>
            </a:r>
            <a:r>
              <a:rPr lang="fr-FR" sz="1200" dirty="0" err="1">
                <a:solidFill>
                  <a:srgbClr val="000000"/>
                </a:solidFill>
                <a:latin typeface="Times New Roman" panose="02020603050405020304" pitchFamily="18" charset="0"/>
              </a:rPr>
              <a:t>Naturimages</a:t>
            </a:r>
            <a:r>
              <a:rPr lang="fr-FR" sz="1200" dirty="0">
                <a:solidFill>
                  <a:srgbClr val="000000"/>
                </a:solidFill>
                <a:latin typeface="Times New Roman" panose="02020603050405020304" pitchFamily="18" charset="0"/>
              </a:rPr>
              <a:t>. (Dakar). Récolte des algues [Image numérique]. Récupérée sur : </a:t>
            </a:r>
            <a:endParaRPr lang="fr-FR" dirty="0"/>
          </a:p>
          <a:p>
            <a:r>
              <a:rPr lang="fr-FR" sz="1200" u="sng" dirty="0">
                <a:solidFill>
                  <a:srgbClr val="2F5496"/>
                </a:solidFill>
                <a:latin typeface="Times New Roman" panose="02020603050405020304" pitchFamily="18" charset="0"/>
                <a:hlinkClick r:id="rId3"/>
              </a:rPr>
              <a:t>https://</a:t>
            </a:r>
            <a:r>
              <a:rPr lang="fr-FR" sz="1200" u="sng" dirty="0" smtClean="0">
                <a:solidFill>
                  <a:srgbClr val="2F5496"/>
                </a:solidFill>
                <a:latin typeface="Times New Roman" panose="02020603050405020304" pitchFamily="18" charset="0"/>
                <a:hlinkClick r:id="rId3"/>
              </a:rPr>
              <a:t>www.naturimages.com/fr/reportages/metier/exploitation-des-algues-au-senegal-frx1addedac7110000000001512.htm</a:t>
            </a:r>
            <a:endParaRPr lang="fr-FR" dirty="0"/>
          </a:p>
        </p:txBody>
      </p:sp>
      <p:sp>
        <p:nvSpPr>
          <p:cNvPr id="4" name="Espace réservé du numéro de diapositive 3"/>
          <p:cNvSpPr>
            <a:spLocks noGrp="1"/>
          </p:cNvSpPr>
          <p:nvPr>
            <p:ph type="sldNum" sz="quarter" idx="12"/>
          </p:nvPr>
        </p:nvSpPr>
        <p:spPr/>
        <p:txBody>
          <a:bodyPr/>
          <a:lstStyle/>
          <a:p>
            <a:fld id="{7A94C604-7475-4860-A921-C00D8903183E}" type="slidenum">
              <a:rPr lang="en-US" smtClean="0"/>
              <a:t>10</a:t>
            </a:fld>
            <a:endParaRPr lang="en-US"/>
          </a:p>
        </p:txBody>
      </p:sp>
    </p:spTree>
    <p:extLst>
      <p:ext uri="{BB962C8B-B14F-4D97-AF65-F5344CB8AC3E}">
        <p14:creationId xmlns:p14="http://schemas.microsoft.com/office/powerpoint/2010/main" val="101072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naturimages.com/fs01/IEL01/139/f/1addeda55e70000000175007_MEDIUM.jpg?T=20170306212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001" cy="26909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PPJ004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4063"/>
            <a:ext cx="4181294" cy="27596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naturimages.com/fs01/IEL01/139/f/1addeda55e70000000174996_MEDIUM.jpg?T=20170306212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59379"/>
            <a:ext cx="3828596" cy="23463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naturimages.com/fs01/IEL01/139/f/1addeda55e70000000174994_MEDIUM.jpg?T=20170306212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252" y="2690949"/>
            <a:ext cx="4100194" cy="23851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naturimages.com/fs01/IEL01/139/f/1addeda55e70000000174993_MEDIUM.jpg?T=201703062120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6067" y="59379"/>
            <a:ext cx="2403827" cy="33386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90902" y="5657672"/>
            <a:ext cx="5812971" cy="830997"/>
          </a:xfrm>
          <a:prstGeom prst="rect">
            <a:avLst/>
          </a:prstGeom>
        </p:spPr>
        <p:txBody>
          <a:bodyPr wrap="square">
            <a:spAutoFit/>
          </a:bodyPr>
          <a:lstStyle/>
          <a:p>
            <a:r>
              <a:rPr lang="fr-FR" sz="1200" dirty="0" smtClean="0">
                <a:solidFill>
                  <a:srgbClr val="000000"/>
                </a:solidFill>
                <a:latin typeface="Times New Roman" panose="02020603050405020304" pitchFamily="18" charset="0"/>
              </a:rPr>
              <a:t>Patrick </a:t>
            </a:r>
            <a:r>
              <a:rPr lang="fr-FR" sz="1200" dirty="0">
                <a:solidFill>
                  <a:srgbClr val="000000"/>
                </a:solidFill>
                <a:latin typeface="Times New Roman" panose="02020603050405020304" pitchFamily="18" charset="0"/>
              </a:rPr>
              <a:t>Petit Jean, </a:t>
            </a:r>
            <a:r>
              <a:rPr lang="fr-FR" sz="1200" dirty="0" err="1">
                <a:solidFill>
                  <a:srgbClr val="000000"/>
                </a:solidFill>
                <a:latin typeface="Times New Roman" panose="02020603050405020304" pitchFamily="18" charset="0"/>
              </a:rPr>
              <a:t>Naturimages</a:t>
            </a:r>
            <a:r>
              <a:rPr lang="fr-FR" sz="1200" dirty="0">
                <a:solidFill>
                  <a:srgbClr val="000000"/>
                </a:solidFill>
                <a:latin typeface="Times New Roman" panose="02020603050405020304" pitchFamily="18" charset="0"/>
              </a:rPr>
              <a:t>. (Dakar). Récolte des algues [Image numérique]. Récupérée sur : </a:t>
            </a:r>
            <a:endParaRPr lang="fr-FR" dirty="0"/>
          </a:p>
          <a:p>
            <a:r>
              <a:rPr lang="fr-FR" sz="1200" u="sng" dirty="0">
                <a:solidFill>
                  <a:srgbClr val="2F5496"/>
                </a:solidFill>
                <a:latin typeface="Times New Roman" panose="02020603050405020304" pitchFamily="18" charset="0"/>
                <a:hlinkClick r:id="rId7"/>
              </a:rPr>
              <a:t>https://</a:t>
            </a:r>
            <a:r>
              <a:rPr lang="fr-FR" sz="1200" u="sng" dirty="0" smtClean="0">
                <a:solidFill>
                  <a:srgbClr val="2F5496"/>
                </a:solidFill>
                <a:latin typeface="Times New Roman" panose="02020603050405020304" pitchFamily="18" charset="0"/>
                <a:hlinkClick r:id="rId7"/>
              </a:rPr>
              <a:t>www.naturimages.com/fr/reportages/metier/exploitation-des-algues-au-senegal-frx1addedac7110000000001512.htm</a:t>
            </a:r>
            <a:endParaRPr lang="fr-FR" dirty="0"/>
          </a:p>
        </p:txBody>
      </p:sp>
      <p:sp>
        <p:nvSpPr>
          <p:cNvPr id="2" name="Rectangle 1"/>
          <p:cNvSpPr/>
          <p:nvPr/>
        </p:nvSpPr>
        <p:spPr>
          <a:xfrm>
            <a:off x="0" y="5903073"/>
            <a:ext cx="4152547" cy="276999"/>
          </a:xfrm>
          <a:prstGeom prst="rect">
            <a:avLst/>
          </a:prstGeom>
        </p:spPr>
        <p:txBody>
          <a:bodyPr wrap="none">
            <a:spAutoFit/>
          </a:bodyPr>
          <a:lstStyle/>
          <a:p>
            <a:r>
              <a:rPr lang="fr-FR" sz="1200" dirty="0">
                <a:solidFill>
                  <a:srgbClr val="000000"/>
                </a:solidFill>
                <a:latin typeface="Times New Roman" panose="02020603050405020304" pitchFamily="18" charset="0"/>
              </a:rPr>
              <a:t>Récolte des algues. Photo: Patrick PETIT JEAN. </a:t>
            </a:r>
            <a:r>
              <a:rPr lang="fr-FR" sz="1200" dirty="0" err="1">
                <a:solidFill>
                  <a:srgbClr val="000000"/>
                </a:solidFill>
                <a:latin typeface="Times New Roman" panose="02020603050405020304" pitchFamily="18" charset="0"/>
              </a:rPr>
              <a:t>Naturimages</a:t>
            </a:r>
            <a:r>
              <a:rPr lang="fr-FR" sz="1200" dirty="0">
                <a:solidFill>
                  <a:srgbClr val="000000"/>
                </a:solidFill>
                <a:latin typeface="Times New Roman" panose="02020603050405020304" pitchFamily="18" charset="0"/>
              </a:rPr>
              <a:t>. </a:t>
            </a:r>
            <a:endParaRPr lang="en-US" dirty="0"/>
          </a:p>
        </p:txBody>
      </p:sp>
      <p:sp>
        <p:nvSpPr>
          <p:cNvPr id="3" name="Espace réservé du numéro de diapositive 2"/>
          <p:cNvSpPr>
            <a:spLocks noGrp="1"/>
          </p:cNvSpPr>
          <p:nvPr>
            <p:ph type="sldNum" sz="quarter" idx="12"/>
          </p:nvPr>
        </p:nvSpPr>
        <p:spPr/>
        <p:txBody>
          <a:bodyPr/>
          <a:lstStyle/>
          <a:p>
            <a:fld id="{7A94C604-7475-4860-A921-C00D8903183E}" type="slidenum">
              <a:rPr lang="en-US" smtClean="0"/>
              <a:t>11</a:t>
            </a:fld>
            <a:endParaRPr lang="en-US"/>
          </a:p>
        </p:txBody>
      </p:sp>
    </p:spTree>
    <p:extLst>
      <p:ext uri="{BB962C8B-B14F-4D97-AF65-F5344CB8AC3E}">
        <p14:creationId xmlns:p14="http://schemas.microsoft.com/office/powerpoint/2010/main" val="2837881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6426925" cy="923330"/>
          </a:xfrm>
          <a:prstGeom prst="rect">
            <a:avLst/>
          </a:prstGeom>
          <a:solidFill>
            <a:schemeClr val="accent1"/>
          </a:solidFill>
          <a:ln>
            <a:solidFill>
              <a:schemeClr val="accent1"/>
            </a:solidFill>
          </a:ln>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S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S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OU EN EST ON AVEC L’EXPLOITATION ARTISANALE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ZoneTexte 3"/>
          <p:cNvSpPr txBox="1"/>
          <p:nvPr/>
        </p:nvSpPr>
        <p:spPr>
          <a:xfrm>
            <a:off x="8098971" y="138499"/>
            <a:ext cx="3949337" cy="1015663"/>
          </a:xfrm>
          <a:prstGeom prst="rect">
            <a:avLst/>
          </a:prstGeom>
          <a:solidFill>
            <a:srgbClr val="FF66CC"/>
          </a:solidFill>
          <a:ln>
            <a:solidFill>
              <a:srgbClr val="FF66CC"/>
            </a:solidFill>
          </a:ln>
          <a:scene3d>
            <a:camera prst="orthographicFront"/>
            <a:lightRig rig="threePt" dir="t"/>
          </a:scene3d>
          <a:sp3d>
            <a:bevelT w="152400" h="50800" prst="softRound"/>
          </a:sp3d>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Absence infrastructures adéquates</a:t>
            </a:r>
          </a:p>
          <a:p>
            <a:pPr marL="0" marR="0" lvl="0" indent="0" algn="l" defTabSz="914400" rtl="0" eaLnBrk="1" fontAlgn="auto" latinLnBrk="0" hangingPunct="1">
              <a:lnSpc>
                <a:spcPct val="100000"/>
              </a:lnSpc>
              <a:spcBef>
                <a:spcPts val="0"/>
              </a:spcBef>
              <a:spcAft>
                <a:spcPts val="0"/>
              </a:spcAft>
              <a:buClr>
                <a:srgbClr val="5B9BD5"/>
              </a:buClr>
              <a:buSzTx/>
              <a:buFontTx/>
              <a:buNone/>
              <a:tabLst/>
              <a:defRPr/>
            </a:pPr>
            <a:endPar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Absence équipements </a:t>
            </a:r>
            <a:r>
              <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nécessaires</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2" descr="Algues marines export Séné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53" y="1154162"/>
            <a:ext cx="4876800" cy="45148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rotWithShape="1">
          <a:blip r:embed="rId3"/>
          <a:srcRect b="13322"/>
          <a:stretch/>
        </p:blipFill>
        <p:spPr>
          <a:xfrm>
            <a:off x="5421357" y="1619526"/>
            <a:ext cx="6330589" cy="4049487"/>
          </a:xfrm>
          <a:prstGeom prst="rect">
            <a:avLst/>
          </a:prstGeom>
        </p:spPr>
      </p:pic>
      <p:sp>
        <p:nvSpPr>
          <p:cNvPr id="2" name="Espace réservé du numéro de diapositive 1"/>
          <p:cNvSpPr>
            <a:spLocks noGrp="1"/>
          </p:cNvSpPr>
          <p:nvPr>
            <p:ph type="sldNum" sz="quarter" idx="12"/>
          </p:nvPr>
        </p:nvSpPr>
        <p:spPr/>
        <p:txBody>
          <a:bodyPr/>
          <a:lstStyle/>
          <a:p>
            <a:fld id="{7A94C604-7475-4860-A921-C00D8903183E}" type="slidenum">
              <a:rPr lang="en-US" smtClean="0"/>
              <a:t>12</a:t>
            </a:fld>
            <a:endParaRPr lang="en-US"/>
          </a:p>
        </p:txBody>
      </p:sp>
    </p:spTree>
    <p:extLst>
      <p:ext uri="{BB962C8B-B14F-4D97-AF65-F5344CB8AC3E}">
        <p14:creationId xmlns:p14="http://schemas.microsoft.com/office/powerpoint/2010/main" val="1546525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g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126"/>
            <a:ext cx="7019109" cy="52643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509515"/>
            <a:ext cx="6096000" cy="646331"/>
          </a:xfrm>
          <a:prstGeom prst="rect">
            <a:avLst/>
          </a:prstGeom>
        </p:spPr>
        <p:txBody>
          <a:bodyPr>
            <a:spAutoFit/>
          </a:bodyPr>
          <a:lstStyle/>
          <a:p>
            <a:r>
              <a:rPr lang="fr-FR" sz="1200" dirty="0">
                <a:solidFill>
                  <a:srgbClr val="000000"/>
                </a:solidFill>
                <a:latin typeface="Times New Roman" panose="02020603050405020304" pitchFamily="18" charset="0"/>
              </a:rPr>
              <a:t>Lavage des </a:t>
            </a:r>
            <a:r>
              <a:rPr lang="fr-FR" sz="1200" dirty="0" err="1">
                <a:solidFill>
                  <a:srgbClr val="000000"/>
                </a:solidFill>
                <a:latin typeface="Times New Roman" panose="02020603050405020304" pitchFamily="18" charset="0"/>
              </a:rPr>
              <a:t>macroalgues</a:t>
            </a:r>
            <a:r>
              <a:rPr lang="fr-FR" sz="1200" dirty="0">
                <a:solidFill>
                  <a:srgbClr val="000000"/>
                </a:solidFill>
                <a:latin typeface="Times New Roman" panose="02020603050405020304" pitchFamily="18" charset="0"/>
              </a:rPr>
              <a:t> à </a:t>
            </a:r>
            <a:r>
              <a:rPr lang="fr-FR" sz="1200" dirty="0" err="1">
                <a:solidFill>
                  <a:srgbClr val="000000"/>
                </a:solidFill>
                <a:latin typeface="Times New Roman" panose="02020603050405020304" pitchFamily="18" charset="0"/>
              </a:rPr>
              <a:t>Ngaparou</a:t>
            </a:r>
            <a:r>
              <a:rPr lang="fr-FR" sz="1200" dirty="0">
                <a:solidFill>
                  <a:srgbClr val="000000"/>
                </a:solidFill>
                <a:latin typeface="Times New Roman" panose="02020603050405020304" pitchFamily="18" charset="0"/>
              </a:rPr>
              <a:t>. « Les femmes nettoyant les algues; remarquer le tamis. Elles les rincent plusieurs fois afin de les débarrasser du sel, des débris et autres minéraux en excès. »</a:t>
            </a:r>
            <a:endParaRPr lang="en-US" dirty="0"/>
          </a:p>
        </p:txBody>
      </p:sp>
      <p:sp>
        <p:nvSpPr>
          <p:cNvPr id="4" name="Rectangle 3"/>
          <p:cNvSpPr/>
          <p:nvPr/>
        </p:nvSpPr>
        <p:spPr>
          <a:xfrm>
            <a:off x="0" y="6155846"/>
            <a:ext cx="6096000" cy="461665"/>
          </a:xfrm>
          <a:prstGeom prst="rect">
            <a:avLst/>
          </a:prstGeom>
        </p:spPr>
        <p:txBody>
          <a:bodyPr>
            <a:spAutoFit/>
          </a:bodyPr>
          <a:lstStyle/>
          <a:p>
            <a:r>
              <a:rPr lang="fr-FR" sz="1200" dirty="0">
                <a:solidFill>
                  <a:srgbClr val="000000"/>
                </a:solidFill>
                <a:latin typeface="Times New Roman" panose="02020603050405020304" pitchFamily="18" charset="0"/>
              </a:rPr>
              <a:t>ONG SOS Environnement Sénégal </a:t>
            </a:r>
            <a:r>
              <a:rPr lang="fr-FR" sz="1200" dirty="0" err="1">
                <a:solidFill>
                  <a:srgbClr val="000000"/>
                </a:solidFill>
                <a:latin typeface="Times New Roman" panose="02020603050405020304" pitchFamily="18" charset="0"/>
              </a:rPr>
              <a:t>Ngaparou</a:t>
            </a:r>
            <a:r>
              <a:rPr lang="fr-FR" sz="1200" dirty="0">
                <a:solidFill>
                  <a:srgbClr val="000000"/>
                </a:solidFill>
                <a:latin typeface="Times New Roman" panose="02020603050405020304" pitchFamily="18" charset="0"/>
              </a:rPr>
              <a:t>. Transformation des algues marines </a:t>
            </a:r>
            <a:r>
              <a:rPr lang="fr-FR" sz="1200" dirty="0" err="1">
                <a:solidFill>
                  <a:srgbClr val="000000"/>
                </a:solidFill>
                <a:latin typeface="Times New Roman" panose="02020603050405020304" pitchFamily="18" charset="0"/>
              </a:rPr>
              <a:t>Ngaparou</a:t>
            </a:r>
            <a:r>
              <a:rPr lang="fr-FR" sz="1200" dirty="0">
                <a:solidFill>
                  <a:srgbClr val="000000"/>
                </a:solidFill>
                <a:latin typeface="Times New Roman" panose="02020603050405020304" pitchFamily="18" charset="0"/>
              </a:rPr>
              <a:t>.</a:t>
            </a:r>
            <a:endParaRPr lang="fr-FR" dirty="0"/>
          </a:p>
          <a:p>
            <a:r>
              <a:rPr lang="fr-FR" sz="1200" u="sng" dirty="0">
                <a:solidFill>
                  <a:srgbClr val="2F5496"/>
                </a:solidFill>
                <a:latin typeface="Times New Roman" panose="02020603050405020304" pitchFamily="18" charset="0"/>
                <a:hlinkClick r:id="rId3"/>
              </a:rPr>
              <a:t>https://</a:t>
            </a:r>
            <a:r>
              <a:rPr lang="fr-FR" sz="1200" u="sng" dirty="0" smtClean="0">
                <a:solidFill>
                  <a:srgbClr val="2F5496"/>
                </a:solidFill>
                <a:latin typeface="Times New Roman" panose="02020603050405020304" pitchFamily="18" charset="0"/>
                <a:hlinkClick r:id="rId3"/>
              </a:rPr>
              <a:t>sosenvironnement.typepad.com/photos/ngaparou_seaweed_processi/index.html</a:t>
            </a:r>
            <a:endParaRPr lang="fr-FR" dirty="0"/>
          </a:p>
        </p:txBody>
      </p:sp>
      <p:sp>
        <p:nvSpPr>
          <p:cNvPr id="3" name="Espace réservé du numéro de diapositive 2"/>
          <p:cNvSpPr>
            <a:spLocks noGrp="1"/>
          </p:cNvSpPr>
          <p:nvPr>
            <p:ph type="sldNum" sz="quarter" idx="12"/>
          </p:nvPr>
        </p:nvSpPr>
        <p:spPr/>
        <p:txBody>
          <a:bodyPr/>
          <a:lstStyle/>
          <a:p>
            <a:fld id="{7A94C604-7475-4860-A921-C00D8903183E}" type="slidenum">
              <a:rPr lang="en-US" smtClean="0"/>
              <a:t>13</a:t>
            </a:fld>
            <a:endParaRPr lang="en-US"/>
          </a:p>
        </p:txBody>
      </p:sp>
    </p:spTree>
    <p:extLst>
      <p:ext uri="{BB962C8B-B14F-4D97-AF65-F5344CB8AC3E}">
        <p14:creationId xmlns:p14="http://schemas.microsoft.com/office/powerpoint/2010/main" val="208453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4.googleusercontent.com/rA7Jha2yAW4p4PfpIoasV_BuRVIrQhJ0j3ND4x8vjNoQjFY9kaWrUWycR-wbcfP-Jqkqr7UJ13oS7kqSGv4sa2hnNGCy0czYYfpviGirciHcaygA_kS_YgG_ir10vdKT-wuW85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26"/>
            <a:ext cx="7217724" cy="54093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535527"/>
            <a:ext cx="6096000" cy="646331"/>
          </a:xfrm>
          <a:prstGeom prst="rect">
            <a:avLst/>
          </a:prstGeom>
        </p:spPr>
        <p:txBody>
          <a:bodyPr>
            <a:spAutoFit/>
          </a:bodyPr>
          <a:lstStyle/>
          <a:p>
            <a:r>
              <a:rPr lang="fr-FR" sz="1200" dirty="0">
                <a:solidFill>
                  <a:srgbClr val="000000"/>
                </a:solidFill>
                <a:latin typeface="Times New Roman" panose="02020603050405020304" pitchFamily="18" charset="0"/>
              </a:rPr>
              <a:t>Séchage des </a:t>
            </a:r>
            <a:r>
              <a:rPr lang="fr-FR" sz="1200" dirty="0" err="1">
                <a:solidFill>
                  <a:srgbClr val="000000"/>
                </a:solidFill>
                <a:latin typeface="Times New Roman" panose="02020603050405020304" pitchFamily="18" charset="0"/>
              </a:rPr>
              <a:t>macroalgues</a:t>
            </a:r>
            <a:r>
              <a:rPr lang="fr-FR" sz="1200" dirty="0">
                <a:solidFill>
                  <a:srgbClr val="000000"/>
                </a:solidFill>
                <a:latin typeface="Times New Roman" panose="02020603050405020304" pitchFamily="18" charset="0"/>
              </a:rPr>
              <a:t> avec l’utilisation de tables comme supports « ...l'eau de javel a vraiment décolorée, comme vous le dira cette femme. L'eau de javel n'est utilisée que pour la production du </a:t>
            </a:r>
            <a:r>
              <a:rPr lang="fr-FR" sz="1200" dirty="0" err="1">
                <a:solidFill>
                  <a:srgbClr val="000000"/>
                </a:solidFill>
                <a:latin typeface="Times New Roman" panose="02020603050405020304" pitchFamily="18" charset="0"/>
              </a:rPr>
              <a:t>carraghénane</a:t>
            </a:r>
            <a:r>
              <a:rPr lang="fr-FR" sz="1200" dirty="0">
                <a:solidFill>
                  <a:srgbClr val="000000"/>
                </a:solidFill>
                <a:latin typeface="Times New Roman" panose="02020603050405020304" pitchFamily="18" charset="0"/>
              </a:rPr>
              <a:t> » </a:t>
            </a:r>
            <a:endParaRPr lang="en-US" dirty="0"/>
          </a:p>
        </p:txBody>
      </p:sp>
      <p:sp>
        <p:nvSpPr>
          <p:cNvPr id="4" name="Rectangle 3"/>
          <p:cNvSpPr/>
          <p:nvPr/>
        </p:nvSpPr>
        <p:spPr>
          <a:xfrm>
            <a:off x="0" y="6334147"/>
            <a:ext cx="6096000" cy="461665"/>
          </a:xfrm>
          <a:prstGeom prst="rect">
            <a:avLst/>
          </a:prstGeom>
        </p:spPr>
        <p:txBody>
          <a:bodyPr>
            <a:spAutoFit/>
          </a:bodyPr>
          <a:lstStyle/>
          <a:p>
            <a:r>
              <a:rPr lang="fr-FR" sz="1200" dirty="0">
                <a:solidFill>
                  <a:srgbClr val="000000"/>
                </a:solidFill>
                <a:latin typeface="Times New Roman" panose="02020603050405020304" pitchFamily="18" charset="0"/>
              </a:rPr>
              <a:t>ONG SOS Environnement Sénégal </a:t>
            </a:r>
            <a:r>
              <a:rPr lang="fr-FR" sz="1200" dirty="0" err="1">
                <a:solidFill>
                  <a:srgbClr val="000000"/>
                </a:solidFill>
                <a:latin typeface="Times New Roman" panose="02020603050405020304" pitchFamily="18" charset="0"/>
              </a:rPr>
              <a:t>Ngaparou</a:t>
            </a:r>
            <a:r>
              <a:rPr lang="fr-FR" sz="1200" dirty="0">
                <a:solidFill>
                  <a:srgbClr val="000000"/>
                </a:solidFill>
                <a:latin typeface="Times New Roman" panose="02020603050405020304" pitchFamily="18" charset="0"/>
              </a:rPr>
              <a:t>. Transformation des algues marines </a:t>
            </a:r>
            <a:r>
              <a:rPr lang="fr-FR" sz="1200" dirty="0" err="1">
                <a:solidFill>
                  <a:srgbClr val="000000"/>
                </a:solidFill>
                <a:latin typeface="Times New Roman" panose="02020603050405020304" pitchFamily="18" charset="0"/>
              </a:rPr>
              <a:t>Ngaparou</a:t>
            </a:r>
            <a:r>
              <a:rPr lang="fr-FR" sz="1200" dirty="0">
                <a:solidFill>
                  <a:srgbClr val="000000"/>
                </a:solidFill>
                <a:latin typeface="Times New Roman" panose="02020603050405020304" pitchFamily="18" charset="0"/>
              </a:rPr>
              <a:t>.</a:t>
            </a:r>
            <a:endParaRPr lang="fr-FR" dirty="0"/>
          </a:p>
          <a:p>
            <a:r>
              <a:rPr lang="fr-FR" sz="1200" u="sng" dirty="0">
                <a:solidFill>
                  <a:srgbClr val="2F5496"/>
                </a:solidFill>
                <a:latin typeface="Times New Roman" panose="02020603050405020304" pitchFamily="18" charset="0"/>
                <a:hlinkClick r:id="rId3"/>
              </a:rPr>
              <a:t>https://</a:t>
            </a:r>
            <a:r>
              <a:rPr lang="fr-FR" sz="1200" u="sng" dirty="0" smtClean="0">
                <a:solidFill>
                  <a:srgbClr val="2F5496"/>
                </a:solidFill>
                <a:latin typeface="Times New Roman" panose="02020603050405020304" pitchFamily="18" charset="0"/>
                <a:hlinkClick r:id="rId3"/>
              </a:rPr>
              <a:t>sosenvironnement.typepad.com/photos/ngaparou_seaweed_processi/index.html</a:t>
            </a:r>
            <a:endParaRPr lang="fr-FR" dirty="0"/>
          </a:p>
        </p:txBody>
      </p:sp>
      <p:sp>
        <p:nvSpPr>
          <p:cNvPr id="2" name="Espace réservé du numéro de diapositive 1"/>
          <p:cNvSpPr>
            <a:spLocks noGrp="1"/>
          </p:cNvSpPr>
          <p:nvPr>
            <p:ph type="sldNum" sz="quarter" idx="12"/>
          </p:nvPr>
        </p:nvSpPr>
        <p:spPr/>
        <p:txBody>
          <a:bodyPr/>
          <a:lstStyle/>
          <a:p>
            <a:fld id="{7A94C604-7475-4860-A921-C00D8903183E}" type="slidenum">
              <a:rPr lang="en-US" smtClean="0"/>
              <a:t>14</a:t>
            </a:fld>
            <a:endParaRPr lang="en-US"/>
          </a:p>
        </p:txBody>
      </p:sp>
    </p:spTree>
    <p:extLst>
      <p:ext uri="{BB962C8B-B14F-4D97-AF65-F5344CB8AC3E}">
        <p14:creationId xmlns:p14="http://schemas.microsoft.com/office/powerpoint/2010/main" val="153747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5029200"/>
          </a:xfrm>
          <a:prstGeom prst="rect">
            <a:avLst/>
          </a:prstGeom>
        </p:spPr>
      </p:pic>
      <p:sp>
        <p:nvSpPr>
          <p:cNvPr id="5" name="Rectangle 4"/>
          <p:cNvSpPr/>
          <p:nvPr/>
        </p:nvSpPr>
        <p:spPr>
          <a:xfrm>
            <a:off x="0" y="5135770"/>
            <a:ext cx="100584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Processing of seaweed on the Senegalese coast.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Foto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Patrice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Brehmer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IRD©2019. [36]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Transformation des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macroalgues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sur la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côte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sénégalaise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0" y="5888671"/>
            <a:ext cx="10058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Brehmer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Patrice, IRD. (2019). Processing of seaweed on the Senegalese coast [Image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numérique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Récupérée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sur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meerwissen.org/partnership-projects/climalg-sn</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ce réservé du numéro de diapositive 1"/>
          <p:cNvSpPr>
            <a:spLocks noGrp="1"/>
          </p:cNvSpPr>
          <p:nvPr>
            <p:ph type="sldNum" sz="quarter" idx="12"/>
          </p:nvPr>
        </p:nvSpPr>
        <p:spPr/>
        <p:txBody>
          <a:bodyPr/>
          <a:lstStyle/>
          <a:p>
            <a:fld id="{7A94C604-7475-4860-A921-C00D8903183E}" type="slidenum">
              <a:rPr lang="en-US" smtClean="0"/>
              <a:t>15</a:t>
            </a:fld>
            <a:endParaRPr lang="en-US"/>
          </a:p>
        </p:txBody>
      </p:sp>
    </p:spTree>
    <p:extLst>
      <p:ext uri="{BB962C8B-B14F-4D97-AF65-F5344CB8AC3E}">
        <p14:creationId xmlns:p14="http://schemas.microsoft.com/office/powerpoint/2010/main" val="1878061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7994469" cy="400110"/>
          </a:xfrm>
          <a:prstGeom prst="rect">
            <a:avLst/>
          </a:prstGeom>
          <a:solidFill>
            <a:schemeClr val="accent1"/>
          </a:solidFill>
          <a:ln>
            <a:solidFill>
              <a:schemeClr val="accent1"/>
            </a:solidFill>
          </a:ln>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SN" sz="2000" dirty="0" smtClean="0">
                <a:solidFill>
                  <a:prstClr val="black"/>
                </a:solidFill>
                <a:latin typeface="Times New Roman" panose="02020603050405020304" pitchFamily="18" charset="0"/>
                <a:cs typeface="Times New Roman" panose="02020603050405020304" pitchFamily="18" charset="0"/>
              </a:rPr>
              <a:t>Food </a:t>
            </a:r>
            <a:r>
              <a:rPr lang="fr-SN" sz="2000" dirty="0" err="1" smtClean="0">
                <a:solidFill>
                  <a:prstClr val="black"/>
                </a:solidFill>
                <a:latin typeface="Times New Roman" panose="02020603050405020304" pitchFamily="18" charset="0"/>
                <a:cs typeface="Times New Roman" panose="02020603050405020304" pitchFamily="18" charset="0"/>
              </a:rPr>
              <a:t>Safety</a:t>
            </a:r>
            <a:r>
              <a:rPr lang="fr-SN" sz="2000" dirty="0" smtClean="0">
                <a:solidFill>
                  <a:prstClr val="black"/>
                </a:solidFill>
                <a:latin typeface="Times New Roman" panose="02020603050405020304" pitchFamily="18" charset="0"/>
                <a:cs typeface="Times New Roman" panose="02020603050405020304" pitchFamily="18" charset="0"/>
              </a:rPr>
              <a:t> </a:t>
            </a:r>
            <a:r>
              <a:rPr kumimoji="0" lang="fr-SN"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a:t>
            </a:r>
            <a:r>
              <a:rPr kumimoji="0" lang="fr-SN"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link</a:t>
            </a:r>
            <a:r>
              <a:rPr kumimoji="0" lang="fr-SN"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SN"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a:t>
            </a:r>
            <a:r>
              <a:rPr kumimoji="0" lang="fr-SN"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exploitation </a:t>
            </a:r>
            <a:r>
              <a:rPr kumimoji="0" lang="fr-SN"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view</a:t>
            </a:r>
            <a:r>
              <a:rPr kumimoji="0" lang="fr-SN"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a:t>
            </a:r>
            <a:r>
              <a:rPr kumimoji="0" lang="fr-SN"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seaweed</a:t>
            </a:r>
            <a:r>
              <a:rPr kumimoji="0" lang="fr-SN"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a:t>
            </a:r>
            <a:r>
              <a:rPr kumimoji="0" lang="fr-SN" sz="2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Senegal</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ZoneTexte 4"/>
          <p:cNvSpPr txBox="1"/>
          <p:nvPr/>
        </p:nvSpPr>
        <p:spPr>
          <a:xfrm>
            <a:off x="9431383" y="-2"/>
            <a:ext cx="2760617" cy="2625635"/>
          </a:xfrm>
          <a:prstGeom prst="rect">
            <a:avLst/>
          </a:prstGeom>
          <a:solidFill>
            <a:srgbClr val="FF66CC"/>
          </a:solidFill>
          <a:ln>
            <a:solidFill>
              <a:srgbClr val="FF66CC"/>
            </a:solidFill>
          </a:ln>
          <a:scene3d>
            <a:camera prst="orthographicFront"/>
            <a:lightRig rig="threePt" dir="t"/>
          </a:scene3d>
          <a:sp3d>
            <a:bevelT w="152400" h="50800" prst="softRound"/>
          </a:sp3d>
        </p:spPr>
        <p:txBody>
          <a:bodyPr wrap="square" rtlCol="0">
            <a:spAutoFit/>
          </a:bodyPr>
          <a:lstStyle/>
          <a:p>
            <a:pPr marR="0" lvl="0" algn="l" defTabSz="914400" rtl="0" eaLnBrk="1" fontAlgn="auto" latinLnBrk="0" hangingPunct="1">
              <a:lnSpc>
                <a:spcPct val="100000"/>
              </a:lnSpc>
              <a:spcBef>
                <a:spcPts val="0"/>
              </a:spcBef>
              <a:spcAft>
                <a:spcPts val="0"/>
              </a:spcAft>
              <a:buClr>
                <a:srgbClr val="5B9BD5"/>
              </a:buClr>
              <a:buSzTx/>
              <a:tabLst/>
              <a:defRPr/>
            </a:pPr>
            <a:r>
              <a:rPr lang="fr-FR" sz="2000" i="1" dirty="0" err="1" smtClean="0">
                <a:solidFill>
                  <a:prstClr val="black"/>
                </a:solidFill>
                <a:latin typeface="Times New Roman" panose="02020603050405020304" pitchFamily="18" charset="0"/>
                <a:cs typeface="Times New Roman" panose="02020603050405020304" pitchFamily="18" charset="0"/>
              </a:rPr>
              <a:t>Meristotheca</a:t>
            </a:r>
            <a:r>
              <a:rPr lang="fr-FR" sz="2000" i="1" dirty="0" smtClean="0">
                <a:solidFill>
                  <a:prstClr val="black"/>
                </a:solidFill>
                <a:latin typeface="Times New Roman" panose="02020603050405020304" pitchFamily="18" charset="0"/>
                <a:cs typeface="Times New Roman" panose="02020603050405020304" pitchFamily="18" charset="0"/>
              </a:rPr>
              <a:t> </a:t>
            </a:r>
            <a:r>
              <a:rPr lang="fr-FR" sz="2000" i="1" dirty="0" err="1" smtClean="0">
                <a:solidFill>
                  <a:prstClr val="black"/>
                </a:solidFill>
                <a:latin typeface="Times New Roman" panose="02020603050405020304" pitchFamily="18" charset="0"/>
                <a:cs typeface="Times New Roman" panose="02020603050405020304" pitchFamily="18" charset="0"/>
              </a:rPr>
              <a:t>senegalensis</a:t>
            </a:r>
            <a:endParaRPr lang="fr-FR" sz="2000" i="1" dirty="0" smtClean="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lang="fr-FR" sz="2000" dirty="0" smtClean="0">
                <a:solidFill>
                  <a:prstClr val="black"/>
                </a:solidFill>
                <a:latin typeface="Times New Roman" panose="02020603050405020304" pitchFamily="18" charset="0"/>
                <a:cs typeface="Times New Roman" panose="02020603050405020304" pitchFamily="18" charset="0"/>
              </a:rPr>
              <a:t>Food </a:t>
            </a:r>
            <a:r>
              <a:rPr lang="fr-FR" sz="2000" dirty="0" err="1" smtClean="0">
                <a:solidFill>
                  <a:prstClr val="black"/>
                </a:solidFill>
                <a:latin typeface="Times New Roman" panose="02020603050405020304" pitchFamily="18" charset="0"/>
                <a:cs typeface="Times New Roman" panose="02020603050405020304" pitchFamily="18" charset="0"/>
              </a:rPr>
              <a:t>Safety</a:t>
            </a:r>
            <a:endParaRPr lang="fr-FR" sz="2000" dirty="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lang="fr-FR" sz="2000" noProof="0" dirty="0" smtClean="0">
                <a:solidFill>
                  <a:prstClr val="black"/>
                </a:solidFill>
                <a:latin typeface="Times New Roman" panose="02020603050405020304" pitchFamily="18" charset="0"/>
                <a:cs typeface="Times New Roman" panose="02020603050405020304" pitchFamily="18" charset="0"/>
              </a:rPr>
              <a:t>HACCP Method for </a:t>
            </a:r>
            <a:r>
              <a:rPr lang="fr-FR" sz="2000" noProof="0" dirty="0" err="1" smtClean="0">
                <a:solidFill>
                  <a:prstClr val="black"/>
                </a:solidFill>
                <a:latin typeface="Times New Roman" panose="02020603050405020304" pitchFamily="18" charset="0"/>
                <a:cs typeface="Times New Roman" panose="02020603050405020304" pitchFamily="18" charset="0"/>
              </a:rPr>
              <a:t>seaweed</a:t>
            </a:r>
            <a:endParaRPr lang="fr-FR" sz="2000" noProof="0" dirty="0" smtClean="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lang="fr-FR" sz="2000" dirty="0" smtClean="0">
                <a:solidFill>
                  <a:prstClr val="black"/>
                </a:solidFill>
                <a:latin typeface="Times New Roman" panose="02020603050405020304" pitchFamily="18" charset="0"/>
                <a:cs typeface="Times New Roman" panose="02020603050405020304" pitchFamily="18" charset="0"/>
              </a:rPr>
              <a:t>Heavy </a:t>
            </a:r>
            <a:r>
              <a:rPr lang="fr-FR" sz="2000" dirty="0" err="1" smtClean="0">
                <a:solidFill>
                  <a:prstClr val="black"/>
                </a:solidFill>
                <a:latin typeface="Times New Roman" panose="02020603050405020304" pitchFamily="18" charset="0"/>
                <a:cs typeface="Times New Roman" panose="02020603050405020304" pitchFamily="18" charset="0"/>
              </a:rPr>
              <a:t>metals</a:t>
            </a:r>
            <a:endParaRPr lang="fr-FR" sz="2000" dirty="0" smtClean="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lang="fr-FR" sz="2000" dirty="0" err="1" smtClean="0">
                <a:solidFill>
                  <a:prstClr val="black"/>
                </a:solidFill>
                <a:latin typeface="Times New Roman" panose="02020603050405020304" pitchFamily="18" charset="0"/>
                <a:cs typeface="Times New Roman" panose="02020603050405020304" pitchFamily="18" charset="0"/>
              </a:rPr>
              <a:t>Processing</a:t>
            </a:r>
            <a:r>
              <a:rPr lang="fr-FR" sz="2000" dirty="0" smtClean="0">
                <a:solidFill>
                  <a:prstClr val="black"/>
                </a:solidFill>
                <a:latin typeface="Times New Roman" panose="02020603050405020304" pitchFamily="18" charset="0"/>
                <a:cs typeface="Times New Roman" panose="02020603050405020304" pitchFamily="18" charset="0"/>
              </a:rPr>
              <a:t> of </a:t>
            </a:r>
            <a:r>
              <a:rPr lang="fr-FR" sz="2000" dirty="0" err="1" smtClean="0">
                <a:solidFill>
                  <a:prstClr val="black"/>
                </a:solidFill>
                <a:latin typeface="Times New Roman" panose="02020603050405020304" pitchFamily="18" charset="0"/>
                <a:cs typeface="Times New Roman" panose="02020603050405020304" pitchFamily="18" charset="0"/>
              </a:rPr>
              <a:t>seaweed</a:t>
            </a:r>
            <a:r>
              <a:rPr lang="fr-FR" sz="2000" noProof="0" dirty="0" smtClean="0">
                <a:solidFill>
                  <a:prstClr val="black"/>
                </a:solidFill>
                <a:latin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 y="501905"/>
            <a:ext cx="9431383" cy="5262979"/>
          </a:xfrm>
          <a:prstGeom prst="rect">
            <a:avLst/>
          </a:prstGeom>
        </p:spPr>
        <p:txBody>
          <a:bodyPr wrap="square">
            <a:spAutoFit/>
          </a:bodyPr>
          <a:lstStyle/>
          <a:p>
            <a:pPr marL="342900" indent="-342900" algn="just">
              <a:buAutoNum type="arabicParenR"/>
            </a:pPr>
            <a:r>
              <a:rPr lang="en-US" sz="1400" dirty="0" smtClean="0">
                <a:latin typeface="Times New Roman" panose="02020603050405020304" pitchFamily="18" charset="0"/>
                <a:cs typeface="Times New Roman" panose="02020603050405020304" pitchFamily="18" charset="0"/>
              </a:rPr>
              <a:t>Currently </a:t>
            </a:r>
            <a:r>
              <a:rPr lang="en-US" sz="1400" dirty="0">
                <a:latin typeface="Times New Roman" panose="02020603050405020304" pitchFamily="18" charset="0"/>
                <a:cs typeface="Times New Roman" panose="02020603050405020304" pitchFamily="18" charset="0"/>
              </a:rPr>
              <a:t>in Senegal, only a few species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senegalensis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Hypnea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musciformis</a:t>
            </a:r>
            <a:r>
              <a:rPr lang="en-US" sz="1400" dirty="0">
                <a:latin typeface="Times New Roman" panose="02020603050405020304" pitchFamily="18" charset="0"/>
                <a:cs typeface="Times New Roman" panose="02020603050405020304" pitchFamily="18" charset="0"/>
              </a:rPr>
              <a:t>) are harvested, packaged and exported to Japan and China. The operation takes place mainly in </a:t>
            </a:r>
            <a:r>
              <a:rPr lang="en-US" sz="1400" dirty="0" err="1">
                <a:latin typeface="Times New Roman" panose="02020603050405020304" pitchFamily="18" charset="0"/>
                <a:cs typeface="Times New Roman" panose="02020603050405020304" pitchFamily="18" charset="0"/>
              </a:rPr>
              <a:t>Ngor</a:t>
            </a:r>
            <a:r>
              <a:rPr lang="en-US" sz="1400" dirty="0">
                <a:latin typeface="Times New Roman" panose="02020603050405020304" pitchFamily="18" charset="0"/>
                <a:cs typeface="Times New Roman" panose="02020603050405020304" pitchFamily="18" charset="0"/>
              </a:rPr>
              <a:t> and Pointe des </a:t>
            </a:r>
            <a:r>
              <a:rPr lang="en-US" sz="1400" dirty="0" err="1">
                <a:latin typeface="Times New Roman" panose="02020603050405020304" pitchFamily="18" charset="0"/>
                <a:cs typeface="Times New Roman" panose="02020603050405020304" pitchFamily="18" charset="0"/>
              </a:rPr>
              <a:t>Almadies</a:t>
            </a:r>
            <a:r>
              <a:rPr lang="en-US" sz="1400" dirty="0">
                <a:latin typeface="Times New Roman" panose="02020603050405020304" pitchFamily="18" charset="0"/>
                <a:cs typeface="Times New Roman" panose="02020603050405020304" pitchFamily="18" charset="0"/>
              </a:rPr>
              <a:t> and consists of a washing stage, followed by drying and finally packaging. However, the lack of minimum health standards, adequate infrastructure and necessary equipment throughout the production chain (from harvest to packaging) can lead to health risks that can affect the proper use of </a:t>
            </a:r>
            <a:r>
              <a:rPr lang="en-US" sz="1400" dirty="0" smtClean="0">
                <a:latin typeface="Times New Roman" panose="02020603050405020304" pitchFamily="18" charset="0"/>
                <a:cs typeface="Times New Roman" panose="02020603050405020304" pitchFamily="18" charset="0"/>
              </a:rPr>
              <a:t>seaweed </a:t>
            </a:r>
            <a:r>
              <a:rPr lang="en-US" sz="1400" dirty="0">
                <a:latin typeface="Times New Roman" panose="02020603050405020304" pitchFamily="18" charset="0"/>
                <a:cs typeface="Times New Roman" panose="02020603050405020304" pitchFamily="18" charset="0"/>
              </a:rPr>
              <a:t>intended for export</a:t>
            </a:r>
            <a:r>
              <a:rPr lang="en-US" sz="1400" dirty="0" smtClean="0">
                <a:latin typeface="Times New Roman" panose="02020603050405020304" pitchFamily="18" charset="0"/>
                <a:cs typeface="Times New Roman" panose="02020603050405020304" pitchFamily="18" charset="0"/>
              </a:rPr>
              <a:t>.</a:t>
            </a:r>
          </a:p>
          <a:p>
            <a:pPr marL="342900" indent="-342900" algn="just">
              <a:buAutoNum type="arabicParenR"/>
            </a:pPr>
            <a:r>
              <a:rPr lang="en-US" sz="1400" dirty="0">
                <a:latin typeface="Times New Roman" panose="02020603050405020304" pitchFamily="18" charset="0"/>
                <a:cs typeface="Times New Roman" panose="02020603050405020304" pitchFamily="18" charset="0"/>
              </a:rPr>
              <a:t>After export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is intended for food purposes as evidenced by the following extract :“For his part, </a:t>
            </a:r>
            <a:r>
              <a:rPr lang="en-US" sz="1400" dirty="0" err="1">
                <a:latin typeface="Times New Roman" panose="02020603050405020304" pitchFamily="18" charset="0"/>
                <a:cs typeface="Times New Roman" panose="02020603050405020304" pitchFamily="18" charset="0"/>
              </a:rPr>
              <a:t>Bodian</a:t>
            </a:r>
            <a:r>
              <a:rPr lang="en-US" sz="1400" dirty="0">
                <a:latin typeface="Times New Roman" panose="02020603050405020304" pitchFamily="18" charset="0"/>
                <a:cs typeface="Times New Roman" panose="02020603050405020304" pitchFamily="18" charset="0"/>
              </a:rPr>
              <a:t> has long been interested in </a:t>
            </a:r>
            <a:r>
              <a:rPr lang="en-US" sz="1400" dirty="0" err="1">
                <a:latin typeface="Times New Roman" panose="02020603050405020304" pitchFamily="18" charset="0"/>
                <a:cs typeface="Times New Roman" panose="02020603050405020304" pitchFamily="18" charset="0"/>
              </a:rPr>
              <a:t>macroalgae</a:t>
            </a:r>
            <a:r>
              <a:rPr lang="en-US" sz="1400" dirty="0">
                <a:latin typeface="Times New Roman" panose="02020603050405020304" pitchFamily="18" charset="0"/>
                <a:cs typeface="Times New Roman" panose="02020603050405020304" pitchFamily="18" charset="0"/>
              </a:rPr>
              <a:t>, the kinds that grow in the ocean like weeds and whose forms are as numerous as can be imagined: some with broad leaves like lettuce and others full of fine, stringy tendrils. He says that he has never heard of his Senegalese ancestors using seaweed in their culinary traditions. However, he likes to remind people here that seaweed is versatile and can be used in cosmetics or as a food additive or, yes, eaten directly for its health benefits and taste.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senegalensis</a:t>
            </a:r>
            <a:r>
              <a:rPr lang="en-US" sz="1400" dirty="0">
                <a:latin typeface="Times New Roman" panose="02020603050405020304" pitchFamily="18" charset="0"/>
                <a:cs typeface="Times New Roman" panose="02020603050405020304" pitchFamily="18" charset="0"/>
              </a:rPr>
              <a:t>, for example, was first harvested here to make carrageenan, an additive that shows up in everything from soy milk to toothpaste. But a second wave of exporters started sending it to Japan where it is known as </a:t>
            </a:r>
            <a:r>
              <a:rPr lang="en-US" sz="1400" dirty="0" err="1">
                <a:latin typeface="Times New Roman" panose="02020603050405020304" pitchFamily="18" charset="0"/>
                <a:cs typeface="Times New Roman" panose="02020603050405020304" pitchFamily="18" charset="0"/>
              </a:rPr>
              <a:t>tosaka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nori</a:t>
            </a:r>
            <a:r>
              <a:rPr lang="en-US" sz="1400" dirty="0">
                <a:latin typeface="Times New Roman" panose="02020603050405020304" pitchFamily="18" charset="0"/>
                <a:cs typeface="Times New Roman" panose="02020603050405020304" pitchFamily="18" charset="0"/>
              </a:rPr>
              <a:t> and eaten like salad.” </a:t>
            </a:r>
            <a:r>
              <a:rPr lang="en-US" sz="1400" dirty="0" smtClean="0">
                <a:latin typeface="Times New Roman" panose="02020603050405020304" pitchFamily="18" charset="0"/>
                <a:cs typeface="Times New Roman" panose="02020603050405020304" pitchFamily="18" charset="0"/>
              </a:rPr>
              <a:t>Source: </a:t>
            </a:r>
            <a:r>
              <a:rPr lang="en-US" sz="1400" dirty="0" smtClean="0">
                <a:latin typeface="Times New Roman" panose="02020603050405020304" pitchFamily="18" charset="0"/>
                <a:cs typeface="Times New Roman" panose="02020603050405020304" pitchFamily="18" charset="0"/>
                <a:hlinkClick r:id="rId2"/>
              </a:rPr>
              <a:t>https</a:t>
            </a:r>
            <a:r>
              <a:rPr lang="en-US" sz="1400" dirty="0">
                <a:latin typeface="Times New Roman" panose="02020603050405020304" pitchFamily="18" charset="0"/>
                <a:cs typeface="Times New Roman" panose="02020603050405020304" pitchFamily="18" charset="0"/>
                <a:hlinkClick r:id="rId2"/>
              </a:rPr>
              <a:t>://news.algaeworld.org/2016/02/teach-a-man-to-farm-seaweed-hell-eat-even-if-fisheries-collapse</a:t>
            </a:r>
            <a:r>
              <a:rPr lang="en-US" sz="1400" dirty="0" smtClean="0">
                <a:latin typeface="Times New Roman" panose="02020603050405020304" pitchFamily="18" charset="0"/>
                <a:cs typeface="Times New Roman" panose="02020603050405020304" pitchFamily="18" charset="0"/>
                <a:hlinkClick r:id="rId2"/>
              </a:rPr>
              <a:t>/</a:t>
            </a:r>
            <a:r>
              <a:rPr lang="en-US" sz="1400" dirty="0" smtClean="0">
                <a:latin typeface="Times New Roman" panose="02020603050405020304" pitchFamily="18" charset="0"/>
                <a:cs typeface="Times New Roman" panose="02020603050405020304" pitchFamily="18" charset="0"/>
              </a:rPr>
              <a:t> </a:t>
            </a:r>
          </a:p>
          <a:p>
            <a:pPr marL="342900" indent="-342900" algn="just">
              <a:buAutoNum type="arabicParenR"/>
            </a:pPr>
            <a:r>
              <a:rPr lang="en-US" sz="1400" dirty="0" smtClean="0">
                <a:latin typeface="Times New Roman" panose="02020603050405020304" pitchFamily="18" charset="0"/>
                <a:cs typeface="Times New Roman" panose="02020603050405020304" pitchFamily="18" charset="0"/>
              </a:rPr>
              <a:t>In </a:t>
            </a:r>
            <a:r>
              <a:rPr lang="en-US" sz="1400" dirty="0">
                <a:latin typeface="Times New Roman" panose="02020603050405020304" pitchFamily="18" charset="0"/>
                <a:cs typeface="Times New Roman" panose="02020603050405020304" pitchFamily="18" charset="0"/>
              </a:rPr>
              <a:t>short, food security relative to the exploitation is a requirement in this present (because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is used for food purposes outside, perhaps also for the production of carrageenan) and remains a way to be studied for a future use of algae in the 'food. Moreover, there is a report from the Ministry of Fisheries which makes the following </a:t>
            </a:r>
            <a:r>
              <a:rPr lang="en-US" sz="1400" dirty="0" smtClean="0">
                <a:latin typeface="Times New Roman" panose="02020603050405020304" pitchFamily="18" charset="0"/>
                <a:cs typeface="Times New Roman" panose="02020603050405020304" pitchFamily="18" charset="0"/>
              </a:rPr>
              <a:t>recommendations “Provisions </a:t>
            </a:r>
            <a:r>
              <a:rPr lang="en-US" sz="1400" dirty="0">
                <a:latin typeface="Times New Roman" panose="02020603050405020304" pitchFamily="18" charset="0"/>
                <a:cs typeface="Times New Roman" panose="02020603050405020304" pitchFamily="18" charset="0"/>
              </a:rPr>
              <a:t>for a sustainable development of the algae resource in Senegal: authorizations, permits, licenses, operating areas, measures aimed at the protection of certain species of algae, health standards, handling rules , storage, processing and conservation of seaweed, the conditions for recovery and export: approvals and technical </a:t>
            </a:r>
            <a:r>
              <a:rPr lang="en-US" sz="1400" dirty="0" smtClean="0">
                <a:latin typeface="Times New Roman" panose="02020603050405020304" pitchFamily="18" charset="0"/>
                <a:cs typeface="Times New Roman" panose="02020603050405020304" pitchFamily="18" charset="0"/>
              </a:rPr>
              <a:t>specifications” Source: </a:t>
            </a:r>
            <a:r>
              <a:rPr lang="fr-FR" sz="1400" dirty="0">
                <a:latin typeface="Times New Roman" panose="02020603050405020304" pitchFamily="18" charset="0"/>
                <a:cs typeface="Times New Roman" panose="02020603050405020304" pitchFamily="18" charset="0"/>
              </a:rPr>
              <a:t>Rapport des journées de réflexion sur le développement de la filière « algues marines » au Sénégal. République du Sénégal. Ministère de l’Economie maritime et des Transports maritimes internationaux. Direction de la Gestion et de l’Exploitation des Fonds marins (DGEFM), 2006. 31 </a:t>
            </a:r>
            <a:r>
              <a:rPr lang="fr-FR" sz="1400" dirty="0" smtClean="0">
                <a:latin typeface="Times New Roman" panose="02020603050405020304" pitchFamily="18" charset="0"/>
                <a:cs typeface="Times New Roman" panose="02020603050405020304" pitchFamily="18" charset="0"/>
              </a:rPr>
              <a:t>p.</a:t>
            </a:r>
          </a:p>
          <a:p>
            <a:pPr algn="just"/>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hlinkClick r:id="rId3"/>
              </a:rPr>
              <a:t>https://drive.google.com/file/d/1hBxgu67IsSH50BKAK3Lg7v_styoTx3lh/view?usp=sharing</a:t>
            </a:r>
            <a:r>
              <a:rPr lang="en-US" sz="1400" dirty="0" smtClean="0">
                <a:latin typeface="Times New Roman" panose="02020603050405020304" pitchFamily="18" charset="0"/>
                <a:cs typeface="Times New Roman" panose="02020603050405020304" pitchFamily="18" charset="0"/>
              </a:rPr>
              <a:t> </a:t>
            </a:r>
          </a:p>
        </p:txBody>
      </p:sp>
      <p:sp>
        <p:nvSpPr>
          <p:cNvPr id="7" name="Rectangle 6"/>
          <p:cNvSpPr/>
          <p:nvPr/>
        </p:nvSpPr>
        <p:spPr>
          <a:xfrm>
            <a:off x="0" y="5696189"/>
            <a:ext cx="12192000" cy="1446550"/>
          </a:xfrm>
          <a:prstGeom prst="rect">
            <a:avLst/>
          </a:prstGeom>
        </p:spPr>
        <p:txBody>
          <a:bodyPr wrap="square">
            <a:spAutoFit/>
          </a:bodyPr>
          <a:lstStyle/>
          <a:p>
            <a:pPr algn="just"/>
            <a:r>
              <a:rPr lang="en-US" sz="1400" b="1" dirty="0" smtClean="0">
                <a:latin typeface="Times New Roman" panose="02020603050405020304" pitchFamily="18" charset="0"/>
                <a:cs typeface="Times New Roman" panose="02020603050405020304" pitchFamily="18" charset="0"/>
              </a:rPr>
              <a:t>Now Purpose: study </a:t>
            </a:r>
            <a:r>
              <a:rPr lang="en-US" sz="1400" b="1" dirty="0">
                <a:latin typeface="Times New Roman" panose="02020603050405020304" pitchFamily="18" charset="0"/>
                <a:cs typeface="Times New Roman" panose="02020603050405020304" pitchFamily="18" charset="0"/>
              </a:rPr>
              <a:t>and improve the current artisanal exploitation of </a:t>
            </a:r>
            <a:r>
              <a:rPr lang="en-US" sz="1400" b="1" dirty="0" err="1">
                <a:latin typeface="Times New Roman" panose="02020603050405020304" pitchFamily="18" charset="0"/>
                <a:cs typeface="Times New Roman" panose="02020603050405020304" pitchFamily="18" charset="0"/>
              </a:rPr>
              <a:t>macroalgae</a:t>
            </a:r>
            <a:r>
              <a:rPr lang="en-US" sz="1400" b="1" dirty="0">
                <a:latin typeface="Times New Roman" panose="02020603050405020304" pitchFamily="18" charset="0"/>
                <a:cs typeface="Times New Roman" panose="02020603050405020304" pitchFamily="18" charset="0"/>
              </a:rPr>
              <a:t> from Senegal intended for export (even to develop the local market) by proposing processes that meet the health standards required by importing countries. The HACCP (Hazard Analysis Critical Control Point) methodology known as “hazard analysis and critical control points” will be implemented</a:t>
            </a:r>
            <a:r>
              <a:rPr lang="en-US" sz="1400" b="1" dirty="0" smtClean="0">
                <a:latin typeface="Times New Roman" panose="02020603050405020304" pitchFamily="18" charset="0"/>
                <a:cs typeface="Times New Roman" panose="02020603050405020304" pitchFamily="18" charset="0"/>
              </a:rPr>
              <a:t>. The HACCP </a:t>
            </a:r>
            <a:r>
              <a:rPr lang="en-US" sz="1400" b="1" dirty="0">
                <a:latin typeface="Times New Roman" panose="02020603050405020304" pitchFamily="18" charset="0"/>
                <a:cs typeface="Times New Roman" panose="02020603050405020304" pitchFamily="18" charset="0"/>
              </a:rPr>
              <a:t>method for </a:t>
            </a:r>
            <a:r>
              <a:rPr lang="en-US" sz="1400" b="1" dirty="0" smtClean="0">
                <a:latin typeface="Times New Roman" panose="02020603050405020304" pitchFamily="18" charset="0"/>
                <a:cs typeface="Times New Roman" panose="02020603050405020304" pitchFamily="18" charset="0"/>
              </a:rPr>
              <a:t>seaweed </a:t>
            </a:r>
            <a:r>
              <a:rPr lang="en-US" sz="1400" b="1" dirty="0">
                <a:latin typeface="Times New Roman" panose="02020603050405020304" pitchFamily="18" charset="0"/>
                <a:cs typeface="Times New Roman" panose="02020603050405020304" pitchFamily="18" charset="0"/>
              </a:rPr>
              <a:t>is well documented in this </a:t>
            </a:r>
            <a:r>
              <a:rPr lang="en-US" sz="1400" b="1" dirty="0" smtClean="0">
                <a:latin typeface="Times New Roman" panose="02020603050405020304" pitchFamily="18" charset="0"/>
                <a:cs typeface="Times New Roman" panose="02020603050405020304" pitchFamily="18" charset="0"/>
              </a:rPr>
              <a:t>document </a:t>
            </a:r>
            <a:r>
              <a:rPr lang="en-US" sz="1400" b="1" dirty="0" smtClean="0">
                <a:latin typeface="Times New Roman" panose="02020603050405020304" pitchFamily="18" charset="0"/>
                <a:cs typeface="Times New Roman" panose="02020603050405020304" pitchFamily="18" charset="0"/>
                <a:hlinkClick r:id="rId4"/>
              </a:rPr>
              <a:t>https</a:t>
            </a:r>
            <a:r>
              <a:rPr lang="en-US" sz="1400" b="1" dirty="0">
                <a:latin typeface="Times New Roman" panose="02020603050405020304" pitchFamily="18" charset="0"/>
                <a:cs typeface="Times New Roman" panose="02020603050405020304" pitchFamily="18" charset="0"/>
                <a:hlinkClick r:id="rId4"/>
              </a:rPr>
              <a:t>://</a:t>
            </a:r>
            <a:r>
              <a:rPr lang="en-US" sz="1400" b="1" dirty="0" smtClean="0">
                <a:latin typeface="Times New Roman" panose="02020603050405020304" pitchFamily="18" charset="0"/>
                <a:cs typeface="Times New Roman" panose="02020603050405020304" pitchFamily="18" charset="0"/>
                <a:hlinkClick r:id="rId4"/>
              </a:rPr>
              <a:t>seagrant.uconn.edu/wp-content/uploads/sites/1985/2020/01/Seaweed-Hazards-Guide_Jan2020_accessible.pdf</a:t>
            </a:r>
            <a:r>
              <a:rPr lang="en-US" sz="1400" b="1" dirty="0">
                <a:latin typeface="Times New Roman" panose="02020603050405020304" pitchFamily="18" charset="0"/>
                <a:cs typeface="Times New Roman" panose="02020603050405020304" pitchFamily="18" charset="0"/>
              </a:rPr>
              <a:t>. Knowledge of the composition of heavy metals according to the place of harvest and cultivation also remains an objective</a:t>
            </a:r>
            <a:r>
              <a:rPr lang="en-US" sz="1400" b="1" dirty="0" smtClean="0">
                <a:latin typeface="Times New Roman" panose="02020603050405020304" pitchFamily="18" charset="0"/>
                <a:cs typeface="Times New Roman" panose="02020603050405020304" pitchFamily="18" charset="0"/>
              </a:rPr>
              <a:t>. </a:t>
            </a:r>
            <a:endParaRPr lang="en-US" sz="1400" b="1" dirty="0">
              <a:latin typeface="Times New Roman" panose="02020603050405020304" pitchFamily="18" charset="0"/>
              <a:cs typeface="Times New Roman" panose="02020603050405020304" pitchFamily="18" charset="0"/>
            </a:endParaRPr>
          </a:p>
          <a:p>
            <a:endParaRPr lang="en-US" dirty="0"/>
          </a:p>
        </p:txBody>
      </p:sp>
      <p:sp>
        <p:nvSpPr>
          <p:cNvPr id="2" name="Espace réservé du numéro de diapositive 1"/>
          <p:cNvSpPr>
            <a:spLocks noGrp="1"/>
          </p:cNvSpPr>
          <p:nvPr>
            <p:ph type="sldNum" sz="quarter" idx="12"/>
          </p:nvPr>
        </p:nvSpPr>
        <p:spPr/>
        <p:txBody>
          <a:bodyPr/>
          <a:lstStyle/>
          <a:p>
            <a:fld id="{7A94C604-7475-4860-A921-C00D8903183E}" type="slidenum">
              <a:rPr lang="en-US" smtClean="0"/>
              <a:t>16</a:t>
            </a:fld>
            <a:endParaRPr lang="en-US"/>
          </a:p>
        </p:txBody>
      </p:sp>
    </p:spTree>
    <p:extLst>
      <p:ext uri="{BB962C8B-B14F-4D97-AF65-F5344CB8AC3E}">
        <p14:creationId xmlns:p14="http://schemas.microsoft.com/office/powerpoint/2010/main" val="4177326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7994469" cy="400110"/>
          </a:xfrm>
          <a:prstGeom prst="rect">
            <a:avLst/>
          </a:prstGeom>
          <a:solidFill>
            <a:schemeClr val="accent1"/>
          </a:solidFill>
          <a:ln>
            <a:solidFill>
              <a:schemeClr val="accent1"/>
            </a:solidFill>
          </a:ln>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SN" sz="2000" dirty="0" err="1" smtClean="0">
                <a:solidFill>
                  <a:prstClr val="black"/>
                </a:solidFill>
                <a:latin typeface="Times New Roman" panose="02020603050405020304" pitchFamily="18" charset="0"/>
                <a:cs typeface="Times New Roman" panose="02020603050405020304" pitchFamily="18" charset="0"/>
              </a:rPr>
              <a:t>Nutritional</a:t>
            </a:r>
            <a:r>
              <a:rPr lang="fr-SN" sz="2000" dirty="0" smtClean="0">
                <a:solidFill>
                  <a:prstClr val="black"/>
                </a:solidFill>
                <a:latin typeface="Times New Roman" panose="02020603050405020304" pitchFamily="18" charset="0"/>
                <a:cs typeface="Times New Roman" panose="02020603050405020304" pitchFamily="18" charset="0"/>
              </a:rPr>
              <a:t> value </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link</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exploitation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view</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seaweed</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Senegal</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ZoneTexte 4"/>
          <p:cNvSpPr txBox="1"/>
          <p:nvPr/>
        </p:nvSpPr>
        <p:spPr>
          <a:xfrm>
            <a:off x="9810206" y="-3"/>
            <a:ext cx="2381794" cy="2913019"/>
          </a:xfrm>
          <a:prstGeom prst="rect">
            <a:avLst/>
          </a:prstGeom>
          <a:solidFill>
            <a:srgbClr val="FF66CC"/>
          </a:solidFill>
          <a:ln>
            <a:solidFill>
              <a:srgbClr val="FF66CC"/>
            </a:solidFill>
          </a:ln>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B9BD5"/>
              </a:buClr>
              <a:buSzTx/>
              <a:buFontTx/>
              <a:buNone/>
              <a:tabLst/>
              <a:defRPr/>
            </a:pPr>
            <a:r>
              <a:rPr kumimoji="0" lang="fr-FR"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Meristotheca</a:t>
            </a:r>
            <a:r>
              <a:rPr kumimoji="0" lang="fr-FR"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senegalensis</a:t>
            </a:r>
            <a:endParaRPr kumimoji="0" lang="fr-FR"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Food </a:t>
            </a: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Safety</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HACCP Method for </a:t>
            </a: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seaweed</a:t>
            </a:r>
            <a:endPar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lang="fr-FR" sz="2000" dirty="0" err="1" smtClean="0">
                <a:solidFill>
                  <a:prstClr val="black"/>
                </a:solidFill>
                <a:latin typeface="Times New Roman" panose="02020603050405020304" pitchFamily="18" charset="0"/>
                <a:cs typeface="Times New Roman" panose="02020603050405020304" pitchFamily="18" charset="0"/>
              </a:rPr>
              <a:t>Nutritional</a:t>
            </a:r>
            <a:r>
              <a:rPr lang="fr-FR" sz="2000" dirty="0" smtClean="0">
                <a:solidFill>
                  <a:prstClr val="black"/>
                </a:solidFill>
                <a:latin typeface="Times New Roman" panose="02020603050405020304" pitchFamily="18" charset="0"/>
                <a:cs typeface="Times New Roman" panose="02020603050405020304" pitchFamily="18" charset="0"/>
              </a:rPr>
              <a:t> value : </a:t>
            </a:r>
            <a:r>
              <a:rPr lang="fr-FR" sz="2000" dirty="0" err="1" smtClean="0">
                <a:solidFill>
                  <a:prstClr val="black"/>
                </a:solidFill>
                <a:latin typeface="Times New Roman" panose="02020603050405020304" pitchFamily="18" charset="0"/>
                <a:cs typeface="Times New Roman" panose="02020603050405020304" pitchFamily="18" charset="0"/>
              </a:rPr>
              <a:t>iodine</a:t>
            </a:r>
            <a:r>
              <a:rPr lang="fr-FR" sz="2000" dirty="0" smtClean="0">
                <a:solidFill>
                  <a:prstClr val="black"/>
                </a:solidFill>
                <a:latin typeface="Times New Roman" panose="02020603050405020304" pitchFamily="18" charset="0"/>
                <a:cs typeface="Times New Roman" panose="02020603050405020304" pitchFamily="18" charset="0"/>
              </a:rPr>
              <a:t>…</a:t>
            </a:r>
            <a:endPar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Processing</a:t>
            </a: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a:t>
            </a: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seaweed</a:t>
            </a: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0" y="574037"/>
            <a:ext cx="9718766" cy="5693866"/>
          </a:xfrm>
          <a:prstGeom prst="rect">
            <a:avLst/>
          </a:prstGeom>
        </p:spPr>
        <p:txBody>
          <a:bodyPr wrap="square">
            <a:spAutoFit/>
          </a:bodyPr>
          <a:lstStyle/>
          <a:p>
            <a:pPr lvl="0" algn="just"/>
            <a:r>
              <a:rPr lang="en-US" sz="1200" dirty="0" smtClean="0">
                <a:latin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Meristotheca</a:t>
            </a:r>
            <a:r>
              <a:rPr lang="en-US" sz="1400" i="1"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senegalensis</a:t>
            </a:r>
            <a:r>
              <a:rPr lang="en-US" sz="1400" i="1"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being a good source of minerals and iodine, </a:t>
            </a:r>
            <a:r>
              <a:rPr lang="en-US" sz="1400" b="1" dirty="0">
                <a:latin typeface="Times New Roman" panose="02020603050405020304" pitchFamily="18" charset="0"/>
                <a:cs typeface="Times New Roman" panose="02020603050405020304" pitchFamily="18" charset="0"/>
              </a:rPr>
              <a:t>addressing the concept of food safety and bioavailability of nutrients minerals like iodine during food </a:t>
            </a:r>
            <a:r>
              <a:rPr lang="en-US" sz="1400" b="1" dirty="0" smtClean="0">
                <a:latin typeface="Times New Roman" panose="02020603050405020304" pitchFamily="18" charset="0"/>
                <a:cs typeface="Times New Roman" panose="02020603050405020304" pitchFamily="18" charset="0"/>
              </a:rPr>
              <a:t>processing </a:t>
            </a:r>
            <a:r>
              <a:rPr lang="en-US" sz="1400" dirty="0" smtClean="0">
                <a:latin typeface="Times New Roman" panose="02020603050405020304" pitchFamily="18" charset="0"/>
                <a:cs typeface="Times New Roman" panose="02020603050405020304" pitchFamily="18" charset="0"/>
              </a:rPr>
              <a:t>will </a:t>
            </a:r>
            <a:r>
              <a:rPr lang="en-US" sz="1400" dirty="0">
                <a:latin typeface="Times New Roman" panose="02020603050405020304" pitchFamily="18" charset="0"/>
                <a:cs typeface="Times New Roman" panose="02020603050405020304" pitchFamily="18" charset="0"/>
              </a:rPr>
              <a:t>support the recommendations of Senegalese scientists who find that we can introduce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seaweed into food products to increase their nutritional value. </a:t>
            </a:r>
            <a:r>
              <a:rPr lang="en-US" sz="1400" b="1" i="1" dirty="0">
                <a:latin typeface="Times New Roman" panose="02020603050405020304" pitchFamily="18" charset="0"/>
                <a:cs typeface="Times New Roman" panose="02020603050405020304" pitchFamily="18" charset="0"/>
              </a:rPr>
              <a:t>« Although  M.  </a:t>
            </a:r>
            <a:r>
              <a:rPr lang="en-US" sz="1400" b="1" i="1" dirty="0" err="1">
                <a:latin typeface="Times New Roman" panose="02020603050405020304" pitchFamily="18" charset="0"/>
                <a:cs typeface="Times New Roman" panose="02020603050405020304" pitchFamily="18" charset="0"/>
              </a:rPr>
              <a:t>senegalense</a:t>
            </a:r>
            <a:r>
              <a:rPr lang="en-US" sz="1400" b="1" i="1" dirty="0">
                <a:latin typeface="Times New Roman" panose="02020603050405020304" pitchFamily="18" charset="0"/>
                <a:cs typeface="Times New Roman" panose="02020603050405020304" pitchFamily="18" charset="0"/>
              </a:rPr>
              <a:t>  is  considered  as  a  rich source  of  iodine,  the  FDA  and  other  world  dietary guidance  programs  warn  that  consumption  of  excess iodine  rich  seaweeds  could  be  dangerous  for  health (Brownlee et al., 2012; Leung and </a:t>
            </a:r>
            <a:r>
              <a:rPr lang="en-US" sz="1400" b="1" i="1" dirty="0" err="1">
                <a:latin typeface="Times New Roman" panose="02020603050405020304" pitchFamily="18" charset="0"/>
                <a:cs typeface="Times New Roman" panose="02020603050405020304" pitchFamily="18" charset="0"/>
              </a:rPr>
              <a:t>Braverman</a:t>
            </a:r>
            <a:r>
              <a:rPr lang="en-US" sz="1400" b="1" i="1" dirty="0">
                <a:latin typeface="Times New Roman" panose="02020603050405020304" pitchFamily="18" charset="0"/>
                <a:cs typeface="Times New Roman" panose="02020603050405020304" pitchFamily="18" charset="0"/>
              </a:rPr>
              <a:t>, 2014). An example  of  the  potential  health  risk  was  reported  by Brownlee  et  al. (2012),  when  seaweed  was used  in  a study composed of lactating mothers in Japan and Korea. They  found  that  the  high  concentrations  of  iodine  in seaweed  were  transmissible  from  mother  to  infant through breast milk which could result in neonatal iodine toxicity  and  subsequent  hypothyroidism  or  hyper-</a:t>
            </a:r>
            <a:r>
              <a:rPr lang="en-US" sz="1400" b="1" i="1" dirty="0" err="1">
                <a:latin typeface="Times New Roman" panose="02020603050405020304" pitchFamily="18" charset="0"/>
                <a:cs typeface="Times New Roman" panose="02020603050405020304" pitchFamily="18" charset="0"/>
              </a:rPr>
              <a:t>thyroidism</a:t>
            </a:r>
            <a:r>
              <a:rPr lang="en-US" sz="1400" b="1" i="1" dirty="0">
                <a:latin typeface="Times New Roman" panose="02020603050405020304" pitchFamily="18" charset="0"/>
                <a:cs typeface="Times New Roman" panose="02020603050405020304" pitchFamily="18" charset="0"/>
              </a:rPr>
              <a:t>.  However,  M.  </a:t>
            </a:r>
            <a:r>
              <a:rPr lang="en-US" sz="1400" b="1" i="1" dirty="0" err="1">
                <a:latin typeface="Times New Roman" panose="02020603050405020304" pitchFamily="18" charset="0"/>
                <a:cs typeface="Times New Roman" panose="02020603050405020304" pitchFamily="18" charset="0"/>
              </a:rPr>
              <a:t>senegalense</a:t>
            </a:r>
            <a:r>
              <a:rPr lang="en-US" sz="1400" b="1" i="1" dirty="0">
                <a:latin typeface="Times New Roman" panose="02020603050405020304" pitchFamily="18" charset="0"/>
                <a:cs typeface="Times New Roman" panose="02020603050405020304" pitchFamily="18" charset="0"/>
              </a:rPr>
              <a:t>  could  be  very valuable in new foods  which are rich in </a:t>
            </a:r>
            <a:r>
              <a:rPr lang="en-US" sz="1400" b="1" i="1" dirty="0" err="1">
                <a:latin typeface="Times New Roman" panose="02020603050405020304" pitchFamily="18" charset="0"/>
                <a:cs typeface="Times New Roman" panose="02020603050405020304" pitchFamily="18" charset="0"/>
              </a:rPr>
              <a:t>iodione</a:t>
            </a:r>
            <a:r>
              <a:rPr lang="en-US" sz="1400" b="1" i="1" dirty="0">
                <a:latin typeface="Times New Roman" panose="02020603050405020304" pitchFamily="18" charset="0"/>
                <a:cs typeface="Times New Roman" panose="02020603050405020304" pitchFamily="18" charset="0"/>
              </a:rPr>
              <a:t>. Currently new types of foods are been developed using M. </a:t>
            </a:r>
            <a:r>
              <a:rPr lang="en-US" sz="1400" b="1" i="1" dirty="0" err="1">
                <a:latin typeface="Times New Roman" panose="02020603050405020304" pitchFamily="18" charset="0"/>
                <a:cs typeface="Times New Roman" panose="02020603050405020304" pitchFamily="18" charset="0"/>
              </a:rPr>
              <a:t>senegalense</a:t>
            </a:r>
            <a:r>
              <a:rPr lang="en-US" sz="1400" b="1" i="1" dirty="0">
                <a:latin typeface="Times New Roman" panose="02020603050405020304" pitchFamily="18" charset="0"/>
                <a:cs typeface="Times New Roman" panose="02020603050405020304" pitchFamily="18" charset="0"/>
              </a:rPr>
              <a:t> as a source of some important nutrients such calcium, magnesium and iron as well as iodine.   The  increase of  the local  consumption  of this  endemic seaweed  in  spite  of  exportation  will  also  induce development of local markets. Like  other  seaweed,  M.  </a:t>
            </a:r>
            <a:r>
              <a:rPr lang="en-US" sz="1400" b="1" i="1" dirty="0" err="1">
                <a:latin typeface="Times New Roman" panose="02020603050405020304" pitchFamily="18" charset="0"/>
                <a:cs typeface="Times New Roman" panose="02020603050405020304" pitchFamily="18" charset="0"/>
              </a:rPr>
              <a:t>senegalense</a:t>
            </a:r>
            <a:r>
              <a:rPr lang="en-US" sz="1400" b="1" i="1" dirty="0">
                <a:latin typeface="Times New Roman" panose="02020603050405020304" pitchFamily="18" charset="0"/>
                <a:cs typeface="Times New Roman" panose="02020603050405020304" pitchFamily="18" charset="0"/>
              </a:rPr>
              <a:t>  could  be  an important  source  of  nutrients,  iodine,  minerals  and vitamin  B12.  These  results  also  show  that  these  red algae can be added to the human diet and diversify world food  sources  however,  further  studies  are  needed  in order  to  boost  the  added  value  of  M.  </a:t>
            </a:r>
            <a:r>
              <a:rPr lang="en-US" sz="1400" b="1" i="1" dirty="0" err="1">
                <a:latin typeface="Times New Roman" panose="02020603050405020304" pitchFamily="18" charset="0"/>
                <a:cs typeface="Times New Roman" panose="02020603050405020304" pitchFamily="18" charset="0"/>
              </a:rPr>
              <a:t>senegalense</a:t>
            </a:r>
            <a:r>
              <a:rPr lang="en-US" sz="1400" b="1" i="1" dirty="0">
                <a:latin typeface="Times New Roman" panose="02020603050405020304" pitchFamily="18" charset="0"/>
                <a:cs typeface="Times New Roman" panose="02020603050405020304" pitchFamily="18" charset="0"/>
              </a:rPr>
              <a:t>. Farming of M. </a:t>
            </a:r>
            <a:r>
              <a:rPr lang="en-US" sz="1400" b="1" i="1" dirty="0" err="1">
                <a:latin typeface="Times New Roman" panose="02020603050405020304" pitchFamily="18" charset="0"/>
                <a:cs typeface="Times New Roman" panose="02020603050405020304" pitchFamily="18" charset="0"/>
              </a:rPr>
              <a:t>senegalense</a:t>
            </a:r>
            <a:r>
              <a:rPr lang="en-US" sz="1400" b="1" i="1" dirty="0">
                <a:latin typeface="Times New Roman" panose="02020603050405020304" pitchFamily="18" charset="0"/>
                <a:cs typeface="Times New Roman" panose="02020603050405020304" pitchFamily="18" charset="0"/>
              </a:rPr>
              <a:t> could promote diversification of  fishing  activities  reducing  pressure  on  other  marine resources  and  contributing  to  sustainable  food production</a:t>
            </a:r>
            <a:r>
              <a:rPr lang="en-US" sz="1400" b="1" i="1" dirty="0" smtClean="0">
                <a:latin typeface="Times New Roman" panose="02020603050405020304" pitchFamily="18" charset="0"/>
                <a:cs typeface="Times New Roman" panose="02020603050405020304" pitchFamily="18" charset="0"/>
              </a:rPr>
              <a:t>.” </a:t>
            </a:r>
          </a:p>
          <a:p>
            <a:pPr lvl="0" algn="just"/>
            <a:r>
              <a:rPr lang="en-US" sz="1400" dirty="0">
                <a:latin typeface="Times New Roman" panose="02020603050405020304" pitchFamily="18" charset="0"/>
                <a:cs typeface="Times New Roman" panose="02020603050405020304" pitchFamily="18" charset="0"/>
                <a:hlinkClick r:id="rId2"/>
              </a:rPr>
              <a:t>https://</a:t>
            </a:r>
            <a:r>
              <a:rPr lang="en-US" sz="1400" dirty="0" smtClean="0">
                <a:latin typeface="Times New Roman" panose="02020603050405020304" pitchFamily="18" charset="0"/>
                <a:cs typeface="Times New Roman" panose="02020603050405020304" pitchFamily="18" charset="0"/>
                <a:hlinkClick r:id="rId2"/>
              </a:rPr>
              <a:t>www.researchgate.net/publication/314079249_African_Journal_of_Food_Science_Nutritional_composition_of_Meristotheca_senegalense_Rhodophyta_A_new_nutrient_source</a:t>
            </a:r>
            <a:r>
              <a:rPr lang="en-US" sz="1400" dirty="0" smtClean="0">
                <a:latin typeface="Times New Roman" panose="02020603050405020304" pitchFamily="18" charset="0"/>
                <a:cs typeface="Times New Roman" panose="02020603050405020304" pitchFamily="18" charset="0"/>
              </a:rPr>
              <a:t> </a:t>
            </a:r>
          </a:p>
          <a:p>
            <a:pPr lvl="0" algn="just"/>
            <a:endParaRPr lang="en-US" sz="1400" dirty="0">
              <a:latin typeface="Times New Roman" panose="02020603050405020304" pitchFamily="18" charset="0"/>
              <a:cs typeface="Times New Roman" panose="02020603050405020304" pitchFamily="18" charset="0"/>
            </a:endParaRPr>
          </a:p>
          <a:p>
            <a:pPr lvl="0" algn="just"/>
            <a:r>
              <a:rPr lang="fr-SN" sz="1400" dirty="0" smtClean="0">
                <a:latin typeface="Times New Roman" panose="02020603050405020304" pitchFamily="18" charset="0"/>
                <a:cs typeface="Times New Roman" panose="02020603050405020304" pitchFamily="18" charset="0"/>
              </a:rPr>
              <a:t>2) </a:t>
            </a:r>
            <a:r>
              <a:rPr lang="en-US" sz="1400" dirty="0">
                <a:latin typeface="Times New Roman" panose="02020603050405020304" pitchFamily="18" charset="0"/>
                <a:cs typeface="Times New Roman" panose="02020603050405020304" pitchFamily="18" charset="0"/>
              </a:rPr>
              <a:t>Integration of seaweed in the culinary art of Senegal: What </a:t>
            </a:r>
            <a:r>
              <a:rPr lang="en-US" sz="1400" dirty="0" smtClean="0">
                <a:latin typeface="Times New Roman" panose="02020603050405020304" pitchFamily="18" charset="0"/>
                <a:cs typeface="Times New Roman" panose="02020603050405020304" pitchFamily="18" charset="0"/>
              </a:rPr>
              <a:t>strategy</a:t>
            </a:r>
            <a:r>
              <a:rPr lang="en-US" sz="1400" dirty="0">
                <a:latin typeface="Times New Roman" panose="02020603050405020304" pitchFamily="18" charset="0"/>
                <a:cs typeface="Times New Roman" panose="02020603050405020304" pitchFamily="18" charset="0"/>
              </a:rPr>
              <a:t>? How to implement the use of seaweed in Senegalese culinary dishes, once the bioavailability of nutrients from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senegalensis</a:t>
            </a:r>
            <a:r>
              <a:rPr lang="en-US" sz="1400" dirty="0">
                <a:latin typeface="Times New Roman" panose="02020603050405020304" pitchFamily="18" charset="0"/>
                <a:cs typeface="Times New Roman" panose="02020603050405020304" pitchFamily="18" charset="0"/>
              </a:rPr>
              <a:t> during food processing is well understood. How to implement the use of seaweed in Senegalese culinary dishes, once the bioavailability of nutrients from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senegalensis</a:t>
            </a:r>
            <a:r>
              <a:rPr lang="en-US" sz="1400" dirty="0">
                <a:latin typeface="Times New Roman" panose="02020603050405020304" pitchFamily="18" charset="0"/>
                <a:cs typeface="Times New Roman" panose="02020603050405020304" pitchFamily="18" charset="0"/>
              </a:rPr>
              <a:t> during food processing is well </a:t>
            </a:r>
            <a:r>
              <a:rPr lang="en-US" sz="1400" dirty="0" smtClean="0">
                <a:latin typeface="Times New Roman" panose="02020603050405020304" pitchFamily="18" charset="0"/>
                <a:cs typeface="Times New Roman" panose="02020603050405020304" pitchFamily="18" charset="0"/>
              </a:rPr>
              <a:t>understood? This </a:t>
            </a:r>
            <a:r>
              <a:rPr lang="en-US" sz="1400" dirty="0">
                <a:latin typeface="Times New Roman" panose="02020603050405020304" pitchFamily="18" charset="0"/>
                <a:cs typeface="Times New Roman" panose="02020603050405020304" pitchFamily="18" charset="0"/>
              </a:rPr>
              <a:t>is one of the most challenging areas of enhancement: because </a:t>
            </a: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Senegalese community </a:t>
            </a:r>
            <a:r>
              <a:rPr lang="en-US" sz="1400" dirty="0" smtClean="0">
                <a:latin typeface="Times New Roman" panose="02020603050405020304" pitchFamily="18" charset="0"/>
                <a:cs typeface="Times New Roman" panose="02020603050405020304" pitchFamily="18" charset="0"/>
              </a:rPr>
              <a:t>attach </a:t>
            </a:r>
            <a:r>
              <a:rPr lang="en-US" sz="1400" dirty="0">
                <a:latin typeface="Times New Roman" panose="02020603050405020304" pitchFamily="18" charset="0"/>
                <a:cs typeface="Times New Roman" panose="02020603050405020304" pitchFamily="18" charset="0"/>
              </a:rPr>
              <a:t>great importance to the organoleptic quality of the dishes</a:t>
            </a:r>
            <a:r>
              <a:rPr lang="en-US" sz="1400" dirty="0" smtClean="0">
                <a:latin typeface="Times New Roman" panose="02020603050405020304" pitchFamily="18" charset="0"/>
                <a:cs typeface="Times New Roman" panose="02020603050405020304" pitchFamily="18" charset="0"/>
              </a:rPr>
              <a:t>: thus </a:t>
            </a:r>
            <a:r>
              <a:rPr lang="en-US" sz="1400" dirty="0">
                <a:latin typeface="Times New Roman" panose="02020603050405020304" pitchFamily="18" charset="0"/>
                <a:cs typeface="Times New Roman" panose="02020603050405020304" pitchFamily="18" charset="0"/>
              </a:rPr>
              <a:t>knowing the variation of amino acids such as glutamic </a:t>
            </a:r>
            <a:r>
              <a:rPr lang="en-US" sz="1400" dirty="0" smtClean="0">
                <a:latin typeface="Times New Roman" panose="02020603050405020304" pitchFamily="18" charset="0"/>
                <a:cs typeface="Times New Roman" panose="02020603050405020304" pitchFamily="18" charset="0"/>
              </a:rPr>
              <a:t>acid (umami taste) </a:t>
            </a:r>
            <a:r>
              <a:rPr lang="en-US" sz="1400" dirty="0">
                <a:latin typeface="Times New Roman" panose="02020603050405020304" pitchFamily="18" charset="0"/>
                <a:cs typeface="Times New Roman" panose="02020603050405020304" pitchFamily="18" charset="0"/>
              </a:rPr>
              <a:t>during processing and seaweed cultivation is very important. </a:t>
            </a:r>
            <a:r>
              <a:rPr lang="en-US" sz="1200" dirty="0">
                <a:latin typeface="Times New Roman" panose="02020603050405020304" pitchFamily="18" charset="0"/>
                <a:cs typeface="Times New Roman" panose="02020603050405020304" pitchFamily="18" charset="0"/>
              </a:rPr>
              <a:t> </a:t>
            </a:r>
          </a:p>
        </p:txBody>
      </p:sp>
      <p:sp>
        <p:nvSpPr>
          <p:cNvPr id="8" name="Rectangle 7"/>
          <p:cNvSpPr/>
          <p:nvPr/>
        </p:nvSpPr>
        <p:spPr>
          <a:xfrm>
            <a:off x="0" y="6287941"/>
            <a:ext cx="12192000" cy="307777"/>
          </a:xfrm>
          <a:prstGeom prst="rect">
            <a:avLst/>
          </a:prstGeom>
        </p:spPr>
        <p:txBody>
          <a:bodyPr wrap="square">
            <a:spAutoFit/>
          </a:bodyPr>
          <a:lstStyle/>
          <a:p>
            <a:pPr algn="just"/>
            <a:r>
              <a:rPr lang="en-US" sz="1400" b="1" dirty="0">
                <a:latin typeface="Times New Roman" panose="02020603050405020304" pitchFamily="18" charset="0"/>
                <a:cs typeface="Times New Roman" panose="02020603050405020304" pitchFamily="18" charset="0"/>
              </a:rPr>
              <a:t>Now Purpose</a:t>
            </a:r>
            <a:r>
              <a:rPr lang="en-US" sz="1400" b="1" dirty="0" smtClean="0">
                <a:latin typeface="Times New Roman" panose="02020603050405020304" pitchFamily="18" charset="0"/>
                <a:cs typeface="Times New Roman" panose="02020603050405020304" pitchFamily="18" charset="0"/>
              </a:rPr>
              <a:t>: in </a:t>
            </a:r>
            <a:r>
              <a:rPr lang="en-US" sz="1400" b="1" dirty="0">
                <a:latin typeface="Times New Roman" panose="02020603050405020304" pitchFamily="18" charset="0"/>
                <a:cs typeface="Times New Roman" panose="02020603050405020304" pitchFamily="18" charset="0"/>
              </a:rPr>
              <a:t>addition to food </a:t>
            </a:r>
            <a:r>
              <a:rPr lang="en-US" sz="1400" b="1" dirty="0" smtClean="0">
                <a:latin typeface="Times New Roman" panose="02020603050405020304" pitchFamily="18" charset="0"/>
                <a:cs typeface="Times New Roman" panose="02020603050405020304" pitchFamily="18" charset="0"/>
              </a:rPr>
              <a:t>safety, addressing </a:t>
            </a:r>
            <a:r>
              <a:rPr lang="en-US" sz="1400" b="1" dirty="0">
                <a:latin typeface="Times New Roman" panose="02020603050405020304" pitchFamily="18" charset="0"/>
                <a:cs typeface="Times New Roman" panose="02020603050405020304" pitchFamily="18" charset="0"/>
              </a:rPr>
              <a:t>the concept </a:t>
            </a:r>
            <a:r>
              <a:rPr lang="en-US" sz="1400" b="1" dirty="0" smtClean="0">
                <a:latin typeface="Times New Roman" panose="02020603050405020304" pitchFamily="18" charset="0"/>
                <a:cs typeface="Times New Roman" panose="02020603050405020304" pitchFamily="18" charset="0"/>
              </a:rPr>
              <a:t>of bioavailability </a:t>
            </a:r>
            <a:r>
              <a:rPr lang="en-US" sz="1400" b="1" dirty="0">
                <a:latin typeface="Times New Roman" panose="02020603050405020304" pitchFamily="18" charset="0"/>
                <a:cs typeface="Times New Roman" panose="02020603050405020304" pitchFamily="18" charset="0"/>
              </a:rPr>
              <a:t>of </a:t>
            </a:r>
            <a:r>
              <a:rPr lang="en-US" sz="1400" b="1" dirty="0" smtClean="0">
                <a:latin typeface="Times New Roman" panose="02020603050405020304" pitchFamily="18" charset="0"/>
                <a:cs typeface="Times New Roman" panose="02020603050405020304" pitchFamily="18" charset="0"/>
              </a:rPr>
              <a:t>nutrients minerals </a:t>
            </a:r>
            <a:r>
              <a:rPr lang="en-US" sz="1400" b="1" dirty="0">
                <a:latin typeface="Times New Roman" panose="02020603050405020304" pitchFamily="18" charset="0"/>
                <a:cs typeface="Times New Roman" panose="02020603050405020304" pitchFamily="18" charset="0"/>
              </a:rPr>
              <a:t>like iodine during food processing </a:t>
            </a:r>
            <a:r>
              <a:rPr lang="en-US" sz="1400" b="1" dirty="0" smtClean="0">
                <a:latin typeface="Times New Roman" panose="02020603050405020304" pitchFamily="18" charset="0"/>
                <a:cs typeface="Times New Roman" panose="02020603050405020304" pitchFamily="18" charset="0"/>
              </a:rPr>
              <a:t>   </a:t>
            </a:r>
            <a:endParaRPr lang="en-US" dirty="0"/>
          </a:p>
        </p:txBody>
      </p:sp>
      <p:sp>
        <p:nvSpPr>
          <p:cNvPr id="3" name="Espace réservé du numéro de diapositive 2"/>
          <p:cNvSpPr>
            <a:spLocks noGrp="1"/>
          </p:cNvSpPr>
          <p:nvPr>
            <p:ph type="sldNum" sz="quarter" idx="12"/>
          </p:nvPr>
        </p:nvSpPr>
        <p:spPr/>
        <p:txBody>
          <a:bodyPr/>
          <a:lstStyle/>
          <a:p>
            <a:fld id="{7A94C604-7475-4860-A921-C00D8903183E}" type="slidenum">
              <a:rPr lang="en-US" smtClean="0"/>
              <a:t>17</a:t>
            </a:fld>
            <a:endParaRPr lang="en-US"/>
          </a:p>
        </p:txBody>
      </p:sp>
    </p:spTree>
    <p:extLst>
      <p:ext uri="{BB962C8B-B14F-4D97-AF65-F5344CB8AC3E}">
        <p14:creationId xmlns:p14="http://schemas.microsoft.com/office/powerpoint/2010/main" val="2705989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7994469" cy="400110"/>
          </a:xfrm>
          <a:prstGeom prst="rect">
            <a:avLst/>
          </a:prstGeom>
          <a:solidFill>
            <a:schemeClr val="accent1"/>
          </a:solidFill>
          <a:ln>
            <a:solidFill>
              <a:schemeClr val="accent1"/>
            </a:solidFill>
          </a:ln>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SN" sz="2000" dirty="0" smtClean="0">
                <a:solidFill>
                  <a:prstClr val="black"/>
                </a:solidFill>
                <a:latin typeface="Times New Roman" panose="02020603050405020304" pitchFamily="18" charset="0"/>
                <a:cs typeface="Times New Roman" panose="02020603050405020304" pitchFamily="18" charset="0"/>
              </a:rPr>
              <a:t>Cultivation </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link</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exploitation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view</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seaweed</a:t>
            </a:r>
            <a:r>
              <a:rPr kumimoji="0" lang="fr-SN"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a:t>
            </a:r>
            <a:r>
              <a:rPr kumimoji="0" lang="fr-SN"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Senegal</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ZoneTexte 4"/>
          <p:cNvSpPr txBox="1"/>
          <p:nvPr/>
        </p:nvSpPr>
        <p:spPr>
          <a:xfrm>
            <a:off x="9810206" y="-3"/>
            <a:ext cx="2381794" cy="4093428"/>
          </a:xfrm>
          <a:prstGeom prst="rect">
            <a:avLst/>
          </a:prstGeom>
          <a:solidFill>
            <a:srgbClr val="FF66CC"/>
          </a:solidFill>
          <a:ln>
            <a:solidFill>
              <a:srgbClr val="FF66CC"/>
            </a:solidFill>
          </a:ln>
          <a:scene3d>
            <a:camera prst="orthographicFront"/>
            <a:lightRig rig="threePt" dir="t"/>
          </a:scene3d>
          <a:sp3d>
            <a:bevelT w="152400" h="50800" prst="softRound"/>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B9BD5"/>
              </a:buClr>
              <a:buSzTx/>
              <a:buFontTx/>
              <a:buNone/>
              <a:tabLst/>
              <a:defRPr/>
            </a:pPr>
            <a:r>
              <a:rPr kumimoji="0" lang="fr-FR"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Meristotheca</a:t>
            </a:r>
            <a:r>
              <a:rPr kumimoji="0" lang="fr-FR"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fr-FR"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senegalensis</a:t>
            </a:r>
            <a:endParaRPr kumimoji="0" lang="fr-FR"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Food </a:t>
            </a: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Safety</a:t>
            </a:r>
            <a:endParaRPr kumimoji="0" lang="fr-FR"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HACCP Method for </a:t>
            </a: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seaweed</a:t>
            </a:r>
            <a:endPar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Nutritional</a:t>
            </a: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value : </a:t>
            </a: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iodine</a:t>
            </a: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Processing</a:t>
            </a: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a:t>
            </a: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seaweed</a:t>
            </a: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lang="fr-FR" sz="2000" dirty="0" smtClean="0">
                <a:solidFill>
                  <a:prstClr val="black"/>
                </a:solidFill>
                <a:latin typeface="Times New Roman" panose="02020603050405020304" pitchFamily="18" charset="0"/>
                <a:cs typeface="Times New Roman" panose="02020603050405020304" pitchFamily="18" charset="0"/>
              </a:rPr>
              <a:t>Cultivation of </a:t>
            </a:r>
            <a:r>
              <a:rPr lang="fr-FR" sz="2000" dirty="0" err="1" smtClean="0">
                <a:solidFill>
                  <a:prstClr val="black"/>
                </a:solidFill>
                <a:latin typeface="Times New Roman" panose="02020603050405020304" pitchFamily="18" charset="0"/>
                <a:cs typeface="Times New Roman" panose="02020603050405020304" pitchFamily="18" charset="0"/>
              </a:rPr>
              <a:t>seaweed</a:t>
            </a:r>
            <a:endParaRPr lang="fr-FR" sz="2000" dirty="0" smtClean="0">
              <a:solidFill>
                <a:prstClr val="black"/>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5B9BD5"/>
              </a:buClr>
              <a:buSzTx/>
              <a:buFont typeface="Wingdings" panose="05000000000000000000" pitchFamily="2" charset="2"/>
              <a:buChar char="v"/>
              <a:tabLst/>
              <a:defRPr/>
            </a:pPr>
            <a:r>
              <a:rPr kumimoji="0" lang="fr-F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Skills</a:t>
            </a:r>
            <a:r>
              <a:rPr kumimoji="0" lang="fr-F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a:t>
            </a:r>
            <a:r>
              <a:rPr kumimoji="0" lang="fr-FR" sz="2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communication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0" y="4851027"/>
            <a:ext cx="1219200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Now Purpose</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addition to food </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safety</a:t>
            </a:r>
            <a:r>
              <a:rPr lang="en-US" sz="1400" b="1" dirty="0" smtClean="0">
                <a:solidFill>
                  <a:prstClr val="black"/>
                </a:solidFill>
                <a:latin typeface="Times New Roman" panose="02020603050405020304" pitchFamily="18" charset="0"/>
                <a:cs typeface="Times New Roman" panose="02020603050405020304" pitchFamily="18" charset="0"/>
              </a:rPr>
              <a:t>, </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addressing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concept </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of bioavailability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nutrients minerals </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like iodine during food </a:t>
            </a:r>
            <a:r>
              <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processing</a:t>
            </a:r>
            <a:r>
              <a:rPr kumimoji="0" lang="en-US" sz="1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lang="en-US" sz="1400" b="1" dirty="0">
                <a:solidFill>
                  <a:prstClr val="black"/>
                </a:solidFill>
                <a:latin typeface="Times New Roman" panose="02020603050405020304" pitchFamily="18" charset="0"/>
                <a:cs typeface="Times New Roman" panose="02020603050405020304" pitchFamily="18" charset="0"/>
              </a:rPr>
              <a:t>d</a:t>
            </a:r>
            <a:r>
              <a:rPr kumimoji="0" lang="en-US" sz="1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eep</a:t>
            </a:r>
            <a:r>
              <a:rPr kumimoji="0" lang="en-US" sz="1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study of </a:t>
            </a:r>
            <a:r>
              <a:rPr kumimoji="0" lang="en-US" sz="1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Meristotheca</a:t>
            </a:r>
            <a:r>
              <a:rPr kumimoji="0" lang="en-US" sz="1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senegalensis</a:t>
            </a:r>
            <a:r>
              <a:rPr kumimoji="0" lang="en-US" sz="1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cultivation, skills and communication are very important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p:cNvSpPr txBox="1"/>
          <p:nvPr/>
        </p:nvSpPr>
        <p:spPr>
          <a:xfrm>
            <a:off x="0" y="653143"/>
            <a:ext cx="9300754" cy="1815882"/>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To support a sustainable use of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we must understand in detail the cultivation of this species.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now comparing the qualitative and quantitative composition of </a:t>
            </a:r>
            <a:r>
              <a:rPr lang="en-US" sz="1400" dirty="0" smtClean="0">
                <a:latin typeface="Times New Roman" panose="02020603050405020304" pitchFamily="18" charset="0"/>
                <a:cs typeface="Times New Roman" panose="02020603050405020304" pitchFamily="18" charset="0"/>
              </a:rPr>
              <a:t>nutrients like iodine… will </a:t>
            </a:r>
            <a:r>
              <a:rPr lang="en-US" sz="1400" dirty="0">
                <a:latin typeface="Times New Roman" panose="02020603050405020304" pitchFamily="18" charset="0"/>
                <a:cs typeface="Times New Roman" panose="02020603050405020304" pitchFamily="18" charset="0"/>
              </a:rPr>
              <a:t>allow us to see the variation </a:t>
            </a:r>
            <a:r>
              <a:rPr lang="en-US" sz="1400" dirty="0" smtClean="0">
                <a:latin typeface="Times New Roman" panose="02020603050405020304" pitchFamily="18" charset="0"/>
                <a:cs typeface="Times New Roman" panose="02020603050405020304" pitchFamily="18" charset="0"/>
              </a:rPr>
              <a:t>between </a:t>
            </a:r>
            <a:r>
              <a:rPr lang="en-US" sz="1400" dirty="0">
                <a:latin typeface="Times New Roman" panose="02020603050405020304" pitchFamily="18" charset="0"/>
                <a:cs typeface="Times New Roman" panose="02020603050405020304" pitchFamily="18" charset="0"/>
              </a:rPr>
              <a:t>wild </a:t>
            </a:r>
            <a:r>
              <a:rPr lang="en-US" sz="1400" dirty="0" err="1" smtClean="0">
                <a:latin typeface="Times New Roman" panose="02020603050405020304" pitchFamily="18" charset="0"/>
                <a:cs typeface="Times New Roman" panose="02020603050405020304" pitchFamily="18" charset="0"/>
              </a:rPr>
              <a:t>Meristotheca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senegalensis</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cultivated </a:t>
            </a:r>
            <a:r>
              <a:rPr lang="en-US" sz="1400" dirty="0" err="1" smtClean="0">
                <a:latin typeface="Times New Roman" panose="02020603050405020304" pitchFamily="18" charset="0"/>
                <a:cs typeface="Times New Roman" panose="02020603050405020304" pitchFamily="18" charset="0"/>
              </a:rPr>
              <a:t>Meristotheca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senegalensis</a:t>
            </a:r>
            <a:r>
              <a:rPr lang="en-US" sz="1400" dirty="0" smtClean="0">
                <a:latin typeface="Times New Roman" panose="02020603050405020304" pitchFamily="18" charset="0"/>
                <a:cs typeface="Times New Roman" panose="02020603050405020304" pitchFamily="18" charset="0"/>
              </a:rPr>
              <a:t>. We need also to take account skills and communication</a:t>
            </a:r>
            <a:r>
              <a:rPr lang="en-US" sz="1400" dirty="0">
                <a:latin typeface="Times New Roman" panose="02020603050405020304" pitchFamily="18" charset="0"/>
                <a:cs typeface="Times New Roman" panose="02020603050405020304" pitchFamily="18" charset="0"/>
              </a:rPr>
              <a:t>: the good harvests of seaweed, the organization of harvesters (fishermen, divers, women processors) in association. This organization in association will allow them to standardize the price of the kg of seaweed. The harvesters sell the kg of </a:t>
            </a:r>
            <a:r>
              <a:rPr lang="en-US" sz="1400" dirty="0" err="1">
                <a:latin typeface="Times New Roman" panose="02020603050405020304" pitchFamily="18" charset="0"/>
                <a:cs typeface="Times New Roman" panose="02020603050405020304" pitchFamily="18" charset="0"/>
              </a:rPr>
              <a:t>Meristotheca</a:t>
            </a:r>
            <a:r>
              <a:rPr lang="en-US" sz="1400" dirty="0">
                <a:latin typeface="Times New Roman" panose="02020603050405020304" pitchFamily="18" charset="0"/>
                <a:cs typeface="Times New Roman" panose="02020603050405020304" pitchFamily="18" charset="0"/>
              </a:rPr>
              <a:t> between 100 francs and 125 francs to intermediaries who are responsible for reselling the seaweed to the Chinese and Japanese. Harvesters find the selling price per kg very low and want to increase the price per kg. Hence the need to take into account skills and communication to standardize the </a:t>
            </a:r>
            <a:r>
              <a:rPr lang="en-US" sz="1400" dirty="0" err="1" smtClean="0">
                <a:latin typeface="Times New Roman" panose="02020603050405020304" pitchFamily="18" charset="0"/>
                <a:cs typeface="Times New Roman" panose="02020603050405020304" pitchFamily="18" charset="0"/>
              </a:rPr>
              <a:t>Meristotheca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senegalensis</a:t>
            </a:r>
            <a:r>
              <a:rPr lang="en-US" sz="1400" dirty="0" smtClean="0">
                <a:latin typeface="Times New Roman" panose="02020603050405020304" pitchFamily="18" charset="0"/>
                <a:cs typeface="Times New Roman" panose="02020603050405020304" pitchFamily="18" charset="0"/>
              </a:rPr>
              <a:t> market.</a:t>
            </a:r>
            <a:endParaRPr lang="en-US" sz="1400"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7A94C604-7475-4860-A921-C00D8903183E}" type="slidenum">
              <a:rPr lang="en-US" smtClean="0"/>
              <a:t>18</a:t>
            </a:fld>
            <a:endParaRPr lang="en-US"/>
          </a:p>
        </p:txBody>
      </p:sp>
    </p:spTree>
    <p:extLst>
      <p:ext uri="{BB962C8B-B14F-4D97-AF65-F5344CB8AC3E}">
        <p14:creationId xmlns:p14="http://schemas.microsoft.com/office/powerpoint/2010/main" val="312886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700166"/>
            <a:ext cx="1219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SN" sz="8000" b="1" i="0" u="none" strike="noStrike" kern="1200" cap="none" spc="0" normalizeH="0" baseline="0" noProof="0" dirty="0" err="1" smtClean="0">
                <a:ln>
                  <a:noFill/>
                </a:ln>
                <a:solidFill>
                  <a:prstClr val="black"/>
                </a:solidFill>
                <a:effectLst/>
                <a:uLnTx/>
                <a:uFillTx/>
                <a:latin typeface="Lucida Calligraphy" panose="03010101010101010101" pitchFamily="66" charset="0"/>
                <a:ea typeface="+mn-ea"/>
                <a:cs typeface="+mn-cs"/>
              </a:rPr>
              <a:t>Thank</a:t>
            </a:r>
            <a:r>
              <a:rPr kumimoji="0" lang="fr-SN" sz="8000" b="1" i="0" u="none" strike="noStrike" kern="1200" cap="none" spc="0" normalizeH="0" baseline="0" noProof="0" dirty="0" smtClean="0">
                <a:ln>
                  <a:noFill/>
                </a:ln>
                <a:solidFill>
                  <a:prstClr val="black"/>
                </a:solidFill>
                <a:effectLst/>
                <a:uLnTx/>
                <a:uFillTx/>
                <a:latin typeface="Lucida Calligraphy" panose="03010101010101010101" pitchFamily="66" charset="0"/>
                <a:ea typeface="+mn-ea"/>
                <a:cs typeface="+mn-cs"/>
              </a:rPr>
              <a:t> </a:t>
            </a:r>
            <a:r>
              <a:rPr kumimoji="0" lang="fr-SN" sz="8000" b="1" i="0" u="none" strike="noStrike" kern="1200" cap="none" spc="0" normalizeH="0" baseline="0" noProof="0" dirty="0" err="1" smtClean="0">
                <a:ln>
                  <a:noFill/>
                </a:ln>
                <a:solidFill>
                  <a:prstClr val="black"/>
                </a:solidFill>
                <a:effectLst/>
                <a:uLnTx/>
                <a:uFillTx/>
                <a:latin typeface="Lucida Calligraphy" panose="03010101010101010101" pitchFamily="66" charset="0"/>
                <a:ea typeface="+mn-ea"/>
                <a:cs typeface="+mn-cs"/>
              </a:rPr>
              <a:t>you</a:t>
            </a:r>
            <a:r>
              <a:rPr kumimoji="0" lang="fr-SN" sz="8000" b="1" i="0" u="none" strike="noStrike" kern="1200" cap="none" spc="0" normalizeH="0" baseline="0" noProof="0" dirty="0" smtClean="0">
                <a:ln>
                  <a:noFill/>
                </a:ln>
                <a:solidFill>
                  <a:prstClr val="black"/>
                </a:solidFill>
                <a:effectLst/>
                <a:uLnTx/>
                <a:uFillTx/>
                <a:latin typeface="Lucida Calligraphy" panose="03010101010101010101" pitchFamily="66" charset="0"/>
                <a:ea typeface="+mn-ea"/>
                <a:cs typeface="+mn-cs"/>
              </a:rPr>
              <a:t> </a:t>
            </a:r>
            <a:r>
              <a:rPr kumimoji="0" lang="fr-SN" sz="8000" b="1" i="0" u="none" strike="noStrike" kern="1200" cap="none" spc="0" normalizeH="0" baseline="0" noProof="0" dirty="0" err="1" smtClean="0">
                <a:ln>
                  <a:noFill/>
                </a:ln>
                <a:solidFill>
                  <a:prstClr val="black"/>
                </a:solidFill>
                <a:effectLst/>
                <a:uLnTx/>
                <a:uFillTx/>
                <a:latin typeface="Lucida Calligraphy" panose="03010101010101010101" pitchFamily="66" charset="0"/>
                <a:ea typeface="+mn-ea"/>
                <a:cs typeface="+mn-cs"/>
              </a:rPr>
              <a:t>so</a:t>
            </a:r>
            <a:r>
              <a:rPr kumimoji="0" lang="fr-SN" sz="8000" b="1" i="0" u="none" strike="noStrike" kern="1200" cap="none" spc="0" normalizeH="0" baseline="0" noProof="0" dirty="0" smtClean="0">
                <a:ln>
                  <a:noFill/>
                </a:ln>
                <a:solidFill>
                  <a:prstClr val="black"/>
                </a:solidFill>
                <a:effectLst/>
                <a:uLnTx/>
                <a:uFillTx/>
                <a:latin typeface="Lucida Calligraphy" panose="03010101010101010101" pitchFamily="66" charset="0"/>
                <a:ea typeface="+mn-ea"/>
                <a:cs typeface="+mn-cs"/>
              </a:rPr>
              <a:t> </a:t>
            </a:r>
            <a:r>
              <a:rPr kumimoji="0" lang="fr-SN" sz="8000" b="1" i="0" u="none" strike="noStrike" kern="1200" cap="none" spc="0" normalizeH="0" baseline="0" noProof="0" dirty="0" err="1" smtClean="0">
                <a:ln>
                  <a:noFill/>
                </a:ln>
                <a:solidFill>
                  <a:prstClr val="black"/>
                </a:solidFill>
                <a:effectLst/>
                <a:uLnTx/>
                <a:uFillTx/>
                <a:latin typeface="Lucida Calligraphy" panose="03010101010101010101" pitchFamily="66" charset="0"/>
                <a:ea typeface="+mn-ea"/>
                <a:cs typeface="+mn-cs"/>
              </a:rPr>
              <a:t>much</a:t>
            </a:r>
            <a:endParaRPr kumimoji="0" lang="en-US" sz="8000" b="1" i="0" u="none" strike="noStrike" kern="1200" cap="none" spc="0" normalizeH="0" baseline="0" noProof="0" dirty="0">
              <a:ln>
                <a:noFill/>
              </a:ln>
              <a:solidFill>
                <a:prstClr val="black"/>
              </a:solidFill>
              <a:effectLst/>
              <a:uLnTx/>
              <a:uFillTx/>
              <a:latin typeface="Lucida Calligraphy" panose="03010101010101010101" pitchFamily="66" charset="0"/>
              <a:ea typeface="+mn-ea"/>
              <a:cs typeface="+mn-cs"/>
            </a:endParaRPr>
          </a:p>
        </p:txBody>
      </p:sp>
      <p:sp>
        <p:nvSpPr>
          <p:cNvPr id="2" name="Espace réservé du numéro de diapositive 1"/>
          <p:cNvSpPr>
            <a:spLocks noGrp="1"/>
          </p:cNvSpPr>
          <p:nvPr>
            <p:ph type="sldNum" sz="quarter" idx="12"/>
          </p:nvPr>
        </p:nvSpPr>
        <p:spPr/>
        <p:txBody>
          <a:bodyPr/>
          <a:lstStyle/>
          <a:p>
            <a:fld id="{7A94C604-7475-4860-A921-C00D8903183E}" type="slidenum">
              <a:rPr lang="en-US" smtClean="0"/>
              <a:t>19</a:t>
            </a:fld>
            <a:endParaRPr lang="en-US"/>
          </a:p>
        </p:txBody>
      </p:sp>
    </p:spTree>
    <p:extLst>
      <p:ext uri="{BB962C8B-B14F-4D97-AF65-F5344CB8AC3E}">
        <p14:creationId xmlns:p14="http://schemas.microsoft.com/office/powerpoint/2010/main" val="59694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5029200"/>
          </a:xfrm>
          <a:prstGeom prst="rect">
            <a:avLst/>
          </a:prstGeom>
        </p:spPr>
      </p:pic>
      <p:sp>
        <p:nvSpPr>
          <p:cNvPr id="5" name="Rectangle 4"/>
          <p:cNvSpPr/>
          <p:nvPr/>
        </p:nvSpPr>
        <p:spPr>
          <a:xfrm>
            <a:off x="0" y="5135770"/>
            <a:ext cx="10058400" cy="646331"/>
          </a:xfrm>
          <a:prstGeom prst="rect">
            <a:avLst/>
          </a:prstGeom>
        </p:spPr>
        <p:txBody>
          <a:bodyPr wrap="square">
            <a:spAutoFit/>
          </a:bodyPr>
          <a:lstStyle/>
          <a:p>
            <a:r>
              <a:rPr lang="en-US" dirty="0"/>
              <a:t>Processing of seaweed on the Senegalese coast. </a:t>
            </a:r>
            <a:r>
              <a:rPr lang="en-US" dirty="0" err="1"/>
              <a:t>Foto</a:t>
            </a:r>
            <a:r>
              <a:rPr lang="en-US" dirty="0"/>
              <a:t>: Patrice </a:t>
            </a:r>
            <a:r>
              <a:rPr lang="en-US" dirty="0" err="1"/>
              <a:t>Brehmer</a:t>
            </a:r>
            <a:r>
              <a:rPr lang="en-US" dirty="0"/>
              <a:t>. IRD©2019. [36]</a:t>
            </a:r>
          </a:p>
          <a:p>
            <a:r>
              <a:rPr lang="en-US" dirty="0"/>
              <a:t>Transformation des </a:t>
            </a:r>
            <a:r>
              <a:rPr lang="en-US" dirty="0" err="1"/>
              <a:t>macroalgues</a:t>
            </a:r>
            <a:r>
              <a:rPr lang="en-US" dirty="0"/>
              <a:t> sur la </a:t>
            </a:r>
            <a:r>
              <a:rPr lang="en-US" dirty="0" err="1"/>
              <a:t>côte</a:t>
            </a:r>
            <a:r>
              <a:rPr lang="en-US" dirty="0"/>
              <a:t> </a:t>
            </a:r>
            <a:r>
              <a:rPr lang="en-US" dirty="0" err="1"/>
              <a:t>sénégalaise</a:t>
            </a:r>
            <a:endParaRPr lang="en-US" dirty="0"/>
          </a:p>
        </p:txBody>
      </p:sp>
      <p:sp>
        <p:nvSpPr>
          <p:cNvPr id="6" name="Rectangle 5"/>
          <p:cNvSpPr/>
          <p:nvPr/>
        </p:nvSpPr>
        <p:spPr>
          <a:xfrm>
            <a:off x="0" y="5888671"/>
            <a:ext cx="10058400" cy="923330"/>
          </a:xfrm>
          <a:prstGeom prst="rect">
            <a:avLst/>
          </a:prstGeom>
        </p:spPr>
        <p:txBody>
          <a:bodyPr wrap="square">
            <a:spAutoFit/>
          </a:bodyPr>
          <a:lstStyle/>
          <a:p>
            <a:r>
              <a:rPr lang="en-US" dirty="0" err="1"/>
              <a:t>Brehmer</a:t>
            </a:r>
            <a:r>
              <a:rPr lang="en-US" dirty="0"/>
              <a:t> Patrice, IRD. (2019). Processing of seaweed on the Senegalese coast [Image </a:t>
            </a:r>
            <a:r>
              <a:rPr lang="en-US" dirty="0" err="1"/>
              <a:t>numérique</a:t>
            </a:r>
            <a:r>
              <a:rPr lang="en-US" dirty="0"/>
              <a:t>]. </a:t>
            </a:r>
            <a:r>
              <a:rPr lang="en-US" dirty="0" err="1"/>
              <a:t>Récupérée</a:t>
            </a:r>
            <a:r>
              <a:rPr lang="en-US" dirty="0"/>
              <a:t> sur : </a:t>
            </a:r>
          </a:p>
          <a:p>
            <a:r>
              <a:rPr lang="en-US" dirty="0">
                <a:hlinkClick r:id="rId3"/>
              </a:rPr>
              <a:t>https://</a:t>
            </a:r>
            <a:r>
              <a:rPr lang="en-US" dirty="0" smtClean="0">
                <a:hlinkClick r:id="rId3"/>
              </a:rPr>
              <a:t>meerwissen.org/partnership-projects/climalg-sn</a:t>
            </a:r>
            <a:r>
              <a:rPr lang="en-US" dirty="0" smtClean="0"/>
              <a:t> </a:t>
            </a:r>
            <a:endParaRPr lang="en-US" dirty="0"/>
          </a:p>
        </p:txBody>
      </p:sp>
      <p:sp>
        <p:nvSpPr>
          <p:cNvPr id="2" name="Espace réservé du numéro de diapositive 1"/>
          <p:cNvSpPr>
            <a:spLocks noGrp="1"/>
          </p:cNvSpPr>
          <p:nvPr>
            <p:ph type="sldNum" sz="quarter" idx="12"/>
          </p:nvPr>
        </p:nvSpPr>
        <p:spPr/>
        <p:txBody>
          <a:bodyPr/>
          <a:lstStyle/>
          <a:p>
            <a:fld id="{7A94C604-7475-4860-A921-C00D8903183E}" type="slidenum">
              <a:rPr lang="en-US" smtClean="0"/>
              <a:t>2</a:t>
            </a:fld>
            <a:endParaRPr lang="en-US"/>
          </a:p>
        </p:txBody>
      </p:sp>
    </p:spTree>
    <p:extLst>
      <p:ext uri="{BB962C8B-B14F-4D97-AF65-F5344CB8AC3E}">
        <p14:creationId xmlns:p14="http://schemas.microsoft.com/office/powerpoint/2010/main" val="197293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26"/>
            <a:ext cx="5743305" cy="430747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736" y="0"/>
            <a:ext cx="5708470" cy="4281352"/>
          </a:xfrm>
          <a:prstGeom prst="rect">
            <a:avLst/>
          </a:prstGeom>
        </p:spPr>
      </p:pic>
      <p:sp>
        <p:nvSpPr>
          <p:cNvPr id="4" name="ZoneTexte 3"/>
          <p:cNvSpPr txBox="1"/>
          <p:nvPr/>
        </p:nvSpPr>
        <p:spPr>
          <a:xfrm>
            <a:off x="130629" y="4441371"/>
            <a:ext cx="5612675" cy="369332"/>
          </a:xfrm>
          <a:prstGeom prst="rect">
            <a:avLst/>
          </a:prstGeom>
          <a:noFill/>
        </p:spPr>
        <p:txBody>
          <a:bodyPr wrap="square" rtlCol="0">
            <a:spAutoFit/>
          </a:bodyPr>
          <a:lstStyle/>
          <a:p>
            <a:pPr algn="ctr"/>
            <a:r>
              <a:rPr lang="fr-SN" i="1" dirty="0" err="1" smtClean="0">
                <a:latin typeface="Times New Roman" panose="02020603050405020304" pitchFamily="18" charset="0"/>
                <a:cs typeface="Times New Roman" panose="02020603050405020304" pitchFamily="18" charset="0"/>
              </a:rPr>
              <a:t>Meristotheca</a:t>
            </a:r>
            <a:r>
              <a:rPr lang="fr-SN" i="1" dirty="0" smtClean="0">
                <a:latin typeface="Times New Roman" panose="02020603050405020304" pitchFamily="18" charset="0"/>
                <a:cs typeface="Times New Roman" panose="02020603050405020304" pitchFamily="18" charset="0"/>
              </a:rPr>
              <a:t> </a:t>
            </a:r>
            <a:r>
              <a:rPr lang="fr-SN" i="1" dirty="0" err="1" smtClean="0">
                <a:latin typeface="Times New Roman" panose="02020603050405020304" pitchFamily="18" charset="0"/>
                <a:cs typeface="Times New Roman" panose="02020603050405020304" pitchFamily="18" charset="0"/>
              </a:rPr>
              <a:t>senegalensis</a:t>
            </a:r>
            <a:endParaRPr lang="en-US" i="1" dirty="0">
              <a:latin typeface="Times New Roman" panose="02020603050405020304" pitchFamily="18" charset="0"/>
              <a:cs typeface="Times New Roman" panose="02020603050405020304" pitchFamily="18" charset="0"/>
            </a:endParaRPr>
          </a:p>
        </p:txBody>
      </p:sp>
      <p:sp>
        <p:nvSpPr>
          <p:cNvPr id="5" name="ZoneTexte 4"/>
          <p:cNvSpPr txBox="1"/>
          <p:nvPr/>
        </p:nvSpPr>
        <p:spPr>
          <a:xfrm>
            <a:off x="6187440" y="4441371"/>
            <a:ext cx="5612675" cy="369332"/>
          </a:xfrm>
          <a:prstGeom prst="rect">
            <a:avLst/>
          </a:prstGeom>
          <a:noFill/>
        </p:spPr>
        <p:txBody>
          <a:bodyPr wrap="square" rtlCol="0">
            <a:spAutoFit/>
          </a:bodyPr>
          <a:lstStyle/>
          <a:p>
            <a:pPr algn="ctr"/>
            <a:r>
              <a:rPr lang="fr-SN" dirty="0" err="1" smtClean="0">
                <a:latin typeface="Times New Roman" panose="02020603050405020304" pitchFamily="18" charset="0"/>
                <a:cs typeface="Times New Roman" panose="02020603050405020304" pitchFamily="18" charset="0"/>
              </a:rPr>
              <a:t>Bleached</a:t>
            </a:r>
            <a:r>
              <a:rPr lang="fr-SN" i="1" dirty="0" smtClean="0">
                <a:latin typeface="Times New Roman" panose="02020603050405020304" pitchFamily="18" charset="0"/>
                <a:cs typeface="Times New Roman" panose="02020603050405020304" pitchFamily="18" charset="0"/>
              </a:rPr>
              <a:t> </a:t>
            </a:r>
            <a:r>
              <a:rPr lang="fr-SN" i="1" dirty="0" err="1" smtClean="0">
                <a:latin typeface="Times New Roman" panose="02020603050405020304" pitchFamily="18" charset="0"/>
                <a:cs typeface="Times New Roman" panose="02020603050405020304" pitchFamily="18" charset="0"/>
              </a:rPr>
              <a:t>Meristotheca</a:t>
            </a:r>
            <a:r>
              <a:rPr lang="fr-SN" i="1" dirty="0" smtClean="0">
                <a:latin typeface="Times New Roman" panose="02020603050405020304" pitchFamily="18" charset="0"/>
                <a:cs typeface="Times New Roman" panose="02020603050405020304" pitchFamily="18" charset="0"/>
              </a:rPr>
              <a:t> </a:t>
            </a:r>
            <a:r>
              <a:rPr lang="fr-SN" i="1" dirty="0" err="1" smtClean="0">
                <a:latin typeface="Times New Roman" panose="02020603050405020304" pitchFamily="18" charset="0"/>
                <a:cs typeface="Times New Roman" panose="02020603050405020304" pitchFamily="18" charset="0"/>
              </a:rPr>
              <a:t>senegalensis</a:t>
            </a:r>
            <a:r>
              <a:rPr lang="fr-SN" i="1" dirty="0" smtClean="0">
                <a:latin typeface="Times New Roman" panose="02020603050405020304" pitchFamily="18" charset="0"/>
                <a:cs typeface="Times New Roman" panose="02020603050405020304" pitchFamily="18" charset="0"/>
              </a:rPr>
              <a:t> </a:t>
            </a:r>
            <a:r>
              <a:rPr lang="fr-SN" dirty="0" smtClean="0">
                <a:latin typeface="Times New Roman" panose="02020603050405020304" pitchFamily="18" charset="0"/>
                <a:cs typeface="Times New Roman" panose="02020603050405020304" pitchFamily="18" charset="0"/>
              </a:rPr>
              <a:t>for </a:t>
            </a:r>
            <a:r>
              <a:rPr lang="fr-SN" dirty="0" err="1" smtClean="0">
                <a:latin typeface="Times New Roman" panose="02020603050405020304" pitchFamily="18" charset="0"/>
                <a:cs typeface="Times New Roman" panose="02020603050405020304" pitchFamily="18" charset="0"/>
              </a:rPr>
              <a:t>Japan</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544" y="5271590"/>
            <a:ext cx="12139749" cy="646331"/>
          </a:xfrm>
          <a:prstGeom prst="rect">
            <a:avLst/>
          </a:prstGeom>
        </p:spPr>
        <p:txBody>
          <a:bodyPr wrap="square">
            <a:spAutoFit/>
          </a:bodyPr>
          <a:lstStyle/>
          <a:p>
            <a:r>
              <a:rPr lang="fr-FR" dirty="0"/>
              <a:t>Algues marines Sénégal. Algues, triage et chargement [Image numérique]. Récupérée sur : </a:t>
            </a:r>
          </a:p>
          <a:p>
            <a:r>
              <a:rPr lang="fr-FR" dirty="0">
                <a:hlinkClick r:id="rId4"/>
              </a:rPr>
              <a:t>http://</a:t>
            </a:r>
            <a:r>
              <a:rPr lang="fr-FR" dirty="0" smtClean="0">
                <a:hlinkClick r:id="rId4"/>
              </a:rPr>
              <a:t>www.export-forum.com/africa/fr/senegal_algues_marines-1.htm</a:t>
            </a:r>
            <a:r>
              <a:rPr lang="fr-FR" dirty="0" smtClean="0"/>
              <a:t> </a:t>
            </a:r>
            <a:endParaRPr lang="fr-FR" dirty="0"/>
          </a:p>
        </p:txBody>
      </p:sp>
      <p:sp>
        <p:nvSpPr>
          <p:cNvPr id="7" name="Espace réservé du numéro de diapositive 6"/>
          <p:cNvSpPr>
            <a:spLocks noGrp="1"/>
          </p:cNvSpPr>
          <p:nvPr>
            <p:ph type="sldNum" sz="quarter" idx="12"/>
          </p:nvPr>
        </p:nvSpPr>
        <p:spPr/>
        <p:txBody>
          <a:bodyPr/>
          <a:lstStyle/>
          <a:p>
            <a:fld id="{7A94C604-7475-4860-A921-C00D8903183E}" type="slidenum">
              <a:rPr lang="en-US" smtClean="0"/>
              <a:t>3</a:t>
            </a:fld>
            <a:endParaRPr lang="en-US"/>
          </a:p>
        </p:txBody>
      </p:sp>
    </p:spTree>
    <p:extLst>
      <p:ext uri="{BB962C8B-B14F-4D97-AF65-F5344CB8AC3E}">
        <p14:creationId xmlns:p14="http://schemas.microsoft.com/office/powerpoint/2010/main" val="380936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33778"/>
            <a:ext cx="11900263" cy="369332"/>
          </a:xfrm>
          <a:prstGeom prst="rect">
            <a:avLst/>
          </a:prstGeom>
        </p:spPr>
        <p:txBody>
          <a:bodyPr wrap="square">
            <a:spAutoFit/>
          </a:bodyPr>
          <a:lstStyle/>
          <a:p>
            <a:r>
              <a:rPr lang="fr-FR" dirty="0"/>
              <a:t>Préparation des algues pour l’exportation : triage et chargement </a:t>
            </a:r>
          </a:p>
        </p:txBody>
      </p:sp>
      <p:sp>
        <p:nvSpPr>
          <p:cNvPr id="3" name="Rectangle 2"/>
          <p:cNvSpPr/>
          <p:nvPr/>
        </p:nvSpPr>
        <p:spPr>
          <a:xfrm>
            <a:off x="0" y="6003110"/>
            <a:ext cx="12139749" cy="646331"/>
          </a:xfrm>
          <a:prstGeom prst="rect">
            <a:avLst/>
          </a:prstGeom>
        </p:spPr>
        <p:txBody>
          <a:bodyPr wrap="square">
            <a:spAutoFit/>
          </a:bodyPr>
          <a:lstStyle/>
          <a:p>
            <a:r>
              <a:rPr lang="fr-FR" dirty="0"/>
              <a:t>Algues marines Sénégal. Algues, triage et chargement [Image numérique]. Récupérée sur : </a:t>
            </a:r>
          </a:p>
          <a:p>
            <a:r>
              <a:rPr lang="fr-FR" dirty="0">
                <a:hlinkClick r:id="rId2"/>
              </a:rPr>
              <a:t>http://</a:t>
            </a:r>
            <a:r>
              <a:rPr lang="fr-FR" dirty="0" smtClean="0">
                <a:hlinkClick r:id="rId2"/>
              </a:rPr>
              <a:t>www.export-forum.com/africa/fr/senegal_algues_marines-1.htm</a:t>
            </a:r>
            <a:r>
              <a:rPr lang="fr-FR" dirty="0" smtClean="0"/>
              <a:t> </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432"/>
            <a:ext cx="7406640" cy="5582895"/>
          </a:xfrm>
          <a:prstGeom prst="rect">
            <a:avLst/>
          </a:prstGeom>
        </p:spPr>
      </p:pic>
      <p:sp>
        <p:nvSpPr>
          <p:cNvPr id="5" name="Espace réservé du numéro de diapositive 4"/>
          <p:cNvSpPr>
            <a:spLocks noGrp="1"/>
          </p:cNvSpPr>
          <p:nvPr>
            <p:ph type="sldNum" sz="quarter" idx="12"/>
          </p:nvPr>
        </p:nvSpPr>
        <p:spPr/>
        <p:txBody>
          <a:bodyPr/>
          <a:lstStyle/>
          <a:p>
            <a:fld id="{7A94C604-7475-4860-A921-C00D8903183E}" type="slidenum">
              <a:rPr lang="en-US" smtClean="0"/>
              <a:t>4</a:t>
            </a:fld>
            <a:endParaRPr lang="en-US"/>
          </a:p>
        </p:txBody>
      </p:sp>
    </p:spTree>
    <p:extLst>
      <p:ext uri="{BB962C8B-B14F-4D97-AF65-F5344CB8AC3E}">
        <p14:creationId xmlns:p14="http://schemas.microsoft.com/office/powerpoint/2010/main" val="421433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33778"/>
            <a:ext cx="1190026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Préparation des algues pour l’exportation : triage et chargement </a:t>
            </a:r>
          </a:p>
        </p:txBody>
      </p:sp>
      <p:sp>
        <p:nvSpPr>
          <p:cNvPr id="3" name="Rectangle 2"/>
          <p:cNvSpPr/>
          <p:nvPr/>
        </p:nvSpPr>
        <p:spPr>
          <a:xfrm>
            <a:off x="0" y="6003110"/>
            <a:ext cx="1213974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Algues marines Sénégal. Algues, triage et chargement [Image numérique]. Récupérée sur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rPr>
              <a:t>www.export-forum.com/africa/fr/senegal_algues_marines-1.htm</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380513" cy="5563201"/>
          </a:xfrm>
          <a:prstGeom prst="rect">
            <a:avLst/>
          </a:prstGeom>
        </p:spPr>
      </p:pic>
      <p:sp>
        <p:nvSpPr>
          <p:cNvPr id="4" name="Espace réservé du numéro de diapositive 3"/>
          <p:cNvSpPr>
            <a:spLocks noGrp="1"/>
          </p:cNvSpPr>
          <p:nvPr>
            <p:ph type="sldNum" sz="quarter" idx="12"/>
          </p:nvPr>
        </p:nvSpPr>
        <p:spPr/>
        <p:txBody>
          <a:bodyPr/>
          <a:lstStyle/>
          <a:p>
            <a:fld id="{7A94C604-7475-4860-A921-C00D8903183E}" type="slidenum">
              <a:rPr lang="en-US" smtClean="0"/>
              <a:t>5</a:t>
            </a:fld>
            <a:endParaRPr lang="en-US"/>
          </a:p>
        </p:txBody>
      </p:sp>
    </p:spTree>
    <p:extLst>
      <p:ext uri="{BB962C8B-B14F-4D97-AF65-F5344CB8AC3E}">
        <p14:creationId xmlns:p14="http://schemas.microsoft.com/office/powerpoint/2010/main" val="121399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33778"/>
            <a:ext cx="1190026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Préparation des algues pour l’exportation : triage et chargement </a:t>
            </a:r>
          </a:p>
        </p:txBody>
      </p:sp>
      <p:sp>
        <p:nvSpPr>
          <p:cNvPr id="3" name="Rectangle 2"/>
          <p:cNvSpPr/>
          <p:nvPr/>
        </p:nvSpPr>
        <p:spPr>
          <a:xfrm>
            <a:off x="0" y="6003110"/>
            <a:ext cx="1213974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Algues marines Sénégal. Algues, triage et chargement [Image numérique]. Récupérée sur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rPr>
              <a:t>www.export-forum.com/africa/fr/senegal_algues_marines-1.htm</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42835" cy="5685554"/>
          </a:xfrm>
          <a:prstGeom prst="rect">
            <a:avLst/>
          </a:prstGeom>
        </p:spPr>
      </p:pic>
      <p:sp>
        <p:nvSpPr>
          <p:cNvPr id="4" name="Espace réservé du numéro de diapositive 3"/>
          <p:cNvSpPr>
            <a:spLocks noGrp="1"/>
          </p:cNvSpPr>
          <p:nvPr>
            <p:ph type="sldNum" sz="quarter" idx="12"/>
          </p:nvPr>
        </p:nvSpPr>
        <p:spPr/>
        <p:txBody>
          <a:bodyPr/>
          <a:lstStyle/>
          <a:p>
            <a:fld id="{7A94C604-7475-4860-A921-C00D8903183E}" type="slidenum">
              <a:rPr lang="en-US" smtClean="0"/>
              <a:t>6</a:t>
            </a:fld>
            <a:endParaRPr lang="en-US"/>
          </a:p>
        </p:txBody>
      </p:sp>
    </p:spTree>
    <p:extLst>
      <p:ext uri="{BB962C8B-B14F-4D97-AF65-F5344CB8AC3E}">
        <p14:creationId xmlns:p14="http://schemas.microsoft.com/office/powerpoint/2010/main" val="37888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33778"/>
            <a:ext cx="1190026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Préparation des algues pour l’exportation : triage et chargement </a:t>
            </a:r>
          </a:p>
        </p:txBody>
      </p:sp>
      <p:sp>
        <p:nvSpPr>
          <p:cNvPr id="3" name="Rectangle 2"/>
          <p:cNvSpPr/>
          <p:nvPr/>
        </p:nvSpPr>
        <p:spPr>
          <a:xfrm>
            <a:off x="0" y="6003110"/>
            <a:ext cx="1213974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Algues marines Sénégal. Algues, triage et chargement [Image numérique]. Récupérée sur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rPr>
              <a:t>www.export-forum.com/africa/fr/senegal_algues_marines-1.htm</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27"/>
            <a:ext cx="7432766" cy="5574575"/>
          </a:xfrm>
          <a:prstGeom prst="rect">
            <a:avLst/>
          </a:prstGeom>
        </p:spPr>
      </p:pic>
      <p:sp>
        <p:nvSpPr>
          <p:cNvPr id="4" name="Espace réservé du numéro de diapositive 3"/>
          <p:cNvSpPr>
            <a:spLocks noGrp="1"/>
          </p:cNvSpPr>
          <p:nvPr>
            <p:ph type="sldNum" sz="quarter" idx="12"/>
          </p:nvPr>
        </p:nvSpPr>
        <p:spPr/>
        <p:txBody>
          <a:bodyPr/>
          <a:lstStyle/>
          <a:p>
            <a:fld id="{7A94C604-7475-4860-A921-C00D8903183E}" type="slidenum">
              <a:rPr lang="en-US" smtClean="0"/>
              <a:t>7</a:t>
            </a:fld>
            <a:endParaRPr lang="en-US"/>
          </a:p>
        </p:txBody>
      </p:sp>
    </p:spTree>
    <p:extLst>
      <p:ext uri="{BB962C8B-B14F-4D97-AF65-F5344CB8AC3E}">
        <p14:creationId xmlns:p14="http://schemas.microsoft.com/office/powerpoint/2010/main" val="326089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lgues marines export Sénég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202"/>
            <a:ext cx="4876800" cy="451485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rotWithShape="1">
          <a:blip r:embed="rId3"/>
          <a:srcRect b="13322"/>
          <a:stretch/>
        </p:blipFill>
        <p:spPr>
          <a:xfrm>
            <a:off x="5303792" y="822692"/>
            <a:ext cx="6330589" cy="4049487"/>
          </a:xfrm>
          <a:prstGeom prst="rect">
            <a:avLst/>
          </a:prstGeom>
        </p:spPr>
      </p:pic>
      <p:sp>
        <p:nvSpPr>
          <p:cNvPr id="2" name="Rectangle 1"/>
          <p:cNvSpPr/>
          <p:nvPr/>
        </p:nvSpPr>
        <p:spPr>
          <a:xfrm>
            <a:off x="0" y="5982789"/>
            <a:ext cx="8059782" cy="369332"/>
          </a:xfrm>
          <a:prstGeom prst="rect">
            <a:avLst/>
          </a:prstGeom>
        </p:spPr>
        <p:txBody>
          <a:bodyPr wrap="square">
            <a:spAutoFit/>
          </a:bodyPr>
          <a:lstStyle/>
          <a:p>
            <a:r>
              <a:rPr lang="en-US" dirty="0" smtClean="0">
                <a:hlinkClick r:id="rId4"/>
              </a:rPr>
              <a:t>http</a:t>
            </a:r>
            <a:r>
              <a:rPr lang="en-US" dirty="0">
                <a:hlinkClick r:id="rId4"/>
              </a:rPr>
              <a:t>://</a:t>
            </a:r>
            <a:r>
              <a:rPr lang="en-US" dirty="0" smtClean="0">
                <a:hlinkClick r:id="rId4"/>
              </a:rPr>
              <a:t>www.export-forum.com/africa/fr/senegal_algues_marines.htm</a:t>
            </a:r>
            <a:r>
              <a:rPr lang="en-US" dirty="0" smtClean="0"/>
              <a:t> </a:t>
            </a:r>
            <a:endParaRPr lang="en-US" dirty="0"/>
          </a:p>
        </p:txBody>
      </p:sp>
      <p:sp>
        <p:nvSpPr>
          <p:cNvPr id="5" name="ZoneTexte 4"/>
          <p:cNvSpPr txBox="1"/>
          <p:nvPr/>
        </p:nvSpPr>
        <p:spPr>
          <a:xfrm>
            <a:off x="0" y="5368835"/>
            <a:ext cx="3487783" cy="369332"/>
          </a:xfrm>
          <a:prstGeom prst="rect">
            <a:avLst/>
          </a:prstGeom>
          <a:noFill/>
        </p:spPr>
        <p:txBody>
          <a:bodyPr wrap="square" rtlCol="0">
            <a:spAutoFit/>
          </a:bodyPr>
          <a:lstStyle/>
          <a:p>
            <a:r>
              <a:rPr lang="fr-SN" dirty="0" smtClean="0"/>
              <a:t>Packaging of </a:t>
            </a:r>
            <a:r>
              <a:rPr lang="fr-SN" dirty="0" err="1" smtClean="0"/>
              <a:t>ulva</a:t>
            </a:r>
            <a:endParaRPr lang="en-US" dirty="0"/>
          </a:p>
        </p:txBody>
      </p:sp>
      <p:sp>
        <p:nvSpPr>
          <p:cNvPr id="3" name="Espace réservé du numéro de diapositive 2"/>
          <p:cNvSpPr>
            <a:spLocks noGrp="1"/>
          </p:cNvSpPr>
          <p:nvPr>
            <p:ph type="sldNum" sz="quarter" idx="12"/>
          </p:nvPr>
        </p:nvSpPr>
        <p:spPr/>
        <p:txBody>
          <a:bodyPr/>
          <a:lstStyle/>
          <a:p>
            <a:fld id="{7A94C604-7475-4860-A921-C00D8903183E}" type="slidenum">
              <a:rPr lang="en-US" smtClean="0"/>
              <a:t>8</a:t>
            </a:fld>
            <a:endParaRPr lang="en-US"/>
          </a:p>
        </p:txBody>
      </p:sp>
    </p:spTree>
    <p:extLst>
      <p:ext uri="{BB962C8B-B14F-4D97-AF65-F5344CB8AC3E}">
        <p14:creationId xmlns:p14="http://schemas.microsoft.com/office/powerpoint/2010/main" val="2689273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5127898"/>
            <a:ext cx="6096000" cy="646331"/>
          </a:xfrm>
          <a:prstGeom prst="rect">
            <a:avLst/>
          </a:prstGeom>
        </p:spPr>
        <p:txBody>
          <a:bodyPr>
            <a:spAutoFit/>
          </a:bodyPr>
          <a:lstStyle/>
          <a:p>
            <a:r>
              <a:rPr lang="fr-FR" dirty="0"/>
              <a:t>Récolte des algues. Photo: Patrick PETIT JEAN. </a:t>
            </a:r>
            <a:r>
              <a:rPr lang="fr-FR" dirty="0" err="1"/>
              <a:t>Naturimages</a:t>
            </a:r>
            <a:r>
              <a:rPr lang="fr-FR" dirty="0"/>
              <a:t>. </a:t>
            </a:r>
          </a:p>
          <a:p>
            <a:r>
              <a:rPr lang="fr-FR" dirty="0"/>
              <a:t>Séchage des </a:t>
            </a:r>
            <a:r>
              <a:rPr lang="fr-FR" dirty="0" err="1"/>
              <a:t>macroalgues</a:t>
            </a:r>
            <a:r>
              <a:rPr lang="fr-FR" dirty="0"/>
              <a:t> au soleil (</a:t>
            </a:r>
            <a:r>
              <a:rPr lang="fr-FR" dirty="0" err="1"/>
              <a:t>Meristotheca</a:t>
            </a:r>
            <a:r>
              <a:rPr lang="fr-FR" dirty="0"/>
              <a:t> </a:t>
            </a:r>
            <a:r>
              <a:rPr lang="fr-FR" dirty="0" err="1"/>
              <a:t>senegalensis</a:t>
            </a:r>
            <a:r>
              <a:rPr lang="fr-FR" dirty="0"/>
              <a:t>) </a:t>
            </a:r>
          </a:p>
        </p:txBody>
      </p:sp>
      <p:pic>
        <p:nvPicPr>
          <p:cNvPr id="1026" name="Picture 2" descr="https://lh4.googleusercontent.com/IebekYFx4G1rL6M1b_AvbpgKbGA8bxkYaMoQqJ5cUikptW_NcL8Ms4wS5yTZ3xJ-hMFFxy2YSbuV0X3h_UNWl6UzwhlAB36xv87096VYS9n2yw-YXB0cV9WORU_57LOQA3_1NZp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42217" cy="4943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064" y="5657671"/>
            <a:ext cx="11416938" cy="1200329"/>
          </a:xfrm>
          <a:prstGeom prst="rect">
            <a:avLst/>
          </a:prstGeom>
        </p:spPr>
        <p:txBody>
          <a:bodyPr wrap="square">
            <a:spAutoFit/>
          </a:bodyPr>
          <a:lstStyle/>
          <a:p>
            <a:endParaRPr lang="fr-FR" sz="1200" dirty="0" smtClean="0">
              <a:solidFill>
                <a:srgbClr val="000000"/>
              </a:solidFill>
              <a:latin typeface="Times New Roman" panose="02020603050405020304" pitchFamily="18" charset="0"/>
            </a:endParaRPr>
          </a:p>
          <a:p>
            <a:r>
              <a:rPr lang="fr-FR" sz="1200" dirty="0" smtClean="0">
                <a:solidFill>
                  <a:srgbClr val="000000"/>
                </a:solidFill>
                <a:latin typeface="Times New Roman" panose="02020603050405020304" pitchFamily="18" charset="0"/>
              </a:rPr>
              <a:t>Patrick </a:t>
            </a:r>
            <a:r>
              <a:rPr lang="fr-FR" sz="1200" dirty="0">
                <a:solidFill>
                  <a:srgbClr val="000000"/>
                </a:solidFill>
                <a:latin typeface="Times New Roman" panose="02020603050405020304" pitchFamily="18" charset="0"/>
              </a:rPr>
              <a:t>Petit Jean, </a:t>
            </a:r>
            <a:r>
              <a:rPr lang="fr-FR" sz="1200" dirty="0" err="1">
                <a:solidFill>
                  <a:srgbClr val="000000"/>
                </a:solidFill>
                <a:latin typeface="Times New Roman" panose="02020603050405020304" pitchFamily="18" charset="0"/>
              </a:rPr>
              <a:t>Naturimages</a:t>
            </a:r>
            <a:r>
              <a:rPr lang="fr-FR" sz="1200" dirty="0">
                <a:solidFill>
                  <a:srgbClr val="000000"/>
                </a:solidFill>
                <a:latin typeface="Times New Roman" panose="02020603050405020304" pitchFamily="18" charset="0"/>
              </a:rPr>
              <a:t>. (Dakar). Récolte des algues [Image numérique]. Récupérée sur : </a:t>
            </a:r>
            <a:endParaRPr lang="fr-FR" dirty="0"/>
          </a:p>
          <a:p>
            <a:r>
              <a:rPr lang="fr-FR" sz="1200" u="sng" dirty="0">
                <a:solidFill>
                  <a:srgbClr val="2F5496"/>
                </a:solidFill>
                <a:latin typeface="Times New Roman" panose="02020603050405020304" pitchFamily="18" charset="0"/>
                <a:hlinkClick r:id="rId3"/>
              </a:rPr>
              <a:t>https://www.naturimages.com/fr/reportages/metier/exploitation-des-algues-au-senegal-frx1addedac7110000000001512.htm</a:t>
            </a:r>
            <a:endParaRPr lang="fr-FR" dirty="0"/>
          </a:p>
          <a:p>
            <a:r>
              <a:rPr lang="fr-FR" dirty="0"/>
              <a:t/>
            </a:r>
            <a:br>
              <a:rPr lang="fr-FR" dirty="0"/>
            </a:br>
            <a:endParaRPr lang="en-US" dirty="0"/>
          </a:p>
        </p:txBody>
      </p:sp>
      <p:sp>
        <p:nvSpPr>
          <p:cNvPr id="2" name="Espace réservé du numéro de diapositive 1"/>
          <p:cNvSpPr>
            <a:spLocks noGrp="1"/>
          </p:cNvSpPr>
          <p:nvPr>
            <p:ph type="sldNum" sz="quarter" idx="12"/>
          </p:nvPr>
        </p:nvSpPr>
        <p:spPr/>
        <p:txBody>
          <a:bodyPr/>
          <a:lstStyle/>
          <a:p>
            <a:fld id="{7A94C604-7475-4860-A921-C00D8903183E}" type="slidenum">
              <a:rPr lang="en-US" smtClean="0"/>
              <a:t>9</a:t>
            </a:fld>
            <a:endParaRPr lang="en-US"/>
          </a:p>
        </p:txBody>
      </p:sp>
    </p:spTree>
    <p:extLst>
      <p:ext uri="{BB962C8B-B14F-4D97-AF65-F5344CB8AC3E}">
        <p14:creationId xmlns:p14="http://schemas.microsoft.com/office/powerpoint/2010/main" val="24761606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2100</Words>
  <Application>Microsoft Office PowerPoint</Application>
  <PresentationFormat>Breitbild</PresentationFormat>
  <Paragraphs>108</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Calibri Light</vt:lpstr>
      <vt:lpstr>Lucida Calligraphy</vt:lpstr>
      <vt:lpstr>Times New Roman</vt:lpstr>
      <vt:lpstr>Wingdings</vt:lpstr>
      <vt:lpstr>Thème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Quack, Birgit</cp:lastModifiedBy>
  <cp:revision>348</cp:revision>
  <dcterms:created xsi:type="dcterms:W3CDTF">2021-09-07T14:03:37Z</dcterms:created>
  <dcterms:modified xsi:type="dcterms:W3CDTF">2022-04-28T15:59:05Z</dcterms:modified>
</cp:coreProperties>
</file>